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2"/>
  </p:notesMasterIdLst>
  <p:sldIdLst>
    <p:sldId id="259" r:id="rId2"/>
    <p:sldId id="335" r:id="rId3"/>
    <p:sldId id="337" r:id="rId4"/>
    <p:sldId id="336" r:id="rId5"/>
    <p:sldId id="338" r:id="rId6"/>
    <p:sldId id="339" r:id="rId7"/>
    <p:sldId id="340" r:id="rId8"/>
    <p:sldId id="341" r:id="rId9"/>
    <p:sldId id="342" r:id="rId10"/>
    <p:sldId id="347" r:id="rId11"/>
    <p:sldId id="348" r:id="rId12"/>
    <p:sldId id="351" r:id="rId13"/>
    <p:sldId id="360" r:id="rId14"/>
    <p:sldId id="362" r:id="rId15"/>
    <p:sldId id="367" r:id="rId16"/>
    <p:sldId id="368" r:id="rId17"/>
    <p:sldId id="369" r:id="rId18"/>
    <p:sldId id="355" r:id="rId19"/>
    <p:sldId id="349" r:id="rId20"/>
    <p:sldId id="371" r:id="rId21"/>
    <p:sldId id="372" r:id="rId22"/>
    <p:sldId id="350" r:id="rId23"/>
    <p:sldId id="334" r:id="rId24"/>
    <p:sldId id="361" r:id="rId25"/>
    <p:sldId id="344" r:id="rId26"/>
    <p:sldId id="346" r:id="rId27"/>
    <p:sldId id="363" r:id="rId28"/>
    <p:sldId id="364" r:id="rId29"/>
    <p:sldId id="365" r:id="rId30"/>
    <p:sldId id="36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>
        <p:guide orient="horz" pos="686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9109F-3352-489D-BB88-72EA4FA9407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C7266-FA47-4B3A-BF8A-FB70E7003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8EA2-8D6A-4D34-9BD3-15331C2B6FCE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5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05E8F-9528-4F7F-B9C0-4BF17025A993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0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CD8D-CF30-4937-A87E-79F58F0E3B52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4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59E151FF-F494-489B-A850-E2E4ED020399}"/>
              </a:ext>
            </a:extLst>
          </p:cNvPr>
          <p:cNvSpPr/>
          <p:nvPr/>
        </p:nvSpPr>
        <p:spPr>
          <a:xfrm>
            <a:off x="9429174" y="323563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B593AC-3AB3-4CA6-BA40-218ECBA747DC}"/>
              </a:ext>
            </a:extLst>
          </p:cNvPr>
          <p:cNvSpPr/>
          <p:nvPr/>
        </p:nvSpPr>
        <p:spPr>
          <a:xfrm>
            <a:off x="10043686" y="323563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DD6194F-9385-48EA-9EB9-BDA80C57B24F}"/>
              </a:ext>
            </a:extLst>
          </p:cNvPr>
          <p:cNvSpPr/>
          <p:nvPr/>
        </p:nvSpPr>
        <p:spPr>
          <a:xfrm>
            <a:off x="10658198" y="323563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D0BA6B0-9A6A-44A5-A240-9CAE20253494}"/>
              </a:ext>
            </a:extLst>
          </p:cNvPr>
          <p:cNvSpPr/>
          <p:nvPr/>
        </p:nvSpPr>
        <p:spPr>
          <a:xfrm>
            <a:off x="11272708" y="323563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78DFA6-3254-4756-85D4-99A50AA43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8704" r="10852" b="11556"/>
          <a:stretch/>
        </p:blipFill>
        <p:spPr>
          <a:xfrm>
            <a:off x="9522273" y="413658"/>
            <a:ext cx="354739" cy="3439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70EB84-BD95-4882-8273-1B0DB2D684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55"/>
          <a:stretch/>
        </p:blipFill>
        <p:spPr>
          <a:xfrm>
            <a:off x="10072235" y="314854"/>
            <a:ext cx="446315" cy="5279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1C8299-B678-48EE-85ED-9E2FECC3F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8" r="7681" b="15937"/>
          <a:stretch/>
        </p:blipFill>
        <p:spPr>
          <a:xfrm>
            <a:off x="10796267" y="413658"/>
            <a:ext cx="258875" cy="3439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F189B9-0F7F-4DCA-88CB-2F29CE061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7567" r="5080" b="4308"/>
          <a:stretch/>
        </p:blipFill>
        <p:spPr>
          <a:xfrm>
            <a:off x="11362723" y="396240"/>
            <a:ext cx="343989" cy="3439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CB4039-FD21-438A-B326-F72D559301A1}"/>
              </a:ext>
            </a:extLst>
          </p:cNvPr>
          <p:cNvSpPr/>
          <p:nvPr userDrawn="1"/>
        </p:nvSpPr>
        <p:spPr>
          <a:xfrm>
            <a:off x="0" y="941558"/>
            <a:ext cx="12192000" cy="591644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1FA73E-FD88-4005-9E49-584FF04B904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268" y="6347022"/>
            <a:ext cx="1026445" cy="317028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3E52C31C-CB79-48AF-A7BF-665D9188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90" y="365127"/>
            <a:ext cx="8210909" cy="576433"/>
          </a:xfrm>
        </p:spPr>
        <p:txBody>
          <a:bodyPr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5E3BA336-4654-48E8-992F-5343890B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313" y="6356439"/>
            <a:ext cx="609600" cy="365125"/>
          </a:xfrm>
        </p:spPr>
        <p:txBody>
          <a:bodyPr/>
          <a:lstStyle/>
          <a:p>
            <a:r>
              <a:rPr lang="en-US" altLang="ko-KR" dirty="0"/>
              <a:t>-</a:t>
            </a:r>
            <a:fld id="{815C9051-1945-4415-B449-8DEAFCC73800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02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78EF-99A2-47EA-9CDC-C57FDB296271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7AD74D-2E5F-4E42-AF7A-9BB2506B77E1}"/>
              </a:ext>
            </a:extLst>
          </p:cNvPr>
          <p:cNvSpPr/>
          <p:nvPr userDrawn="1"/>
        </p:nvSpPr>
        <p:spPr>
          <a:xfrm>
            <a:off x="0" y="1662544"/>
            <a:ext cx="12192000" cy="4582391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B69D99-BF25-4AFB-BA5A-A1A9E45738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41" y="6308511"/>
            <a:ext cx="1182171" cy="3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AADFC-EE50-4E98-B30D-D4C04C084C81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352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4B203-1B27-4842-BA07-84AA50761F0E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50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385-E1D6-4963-93CE-CE74AF875F3D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7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A229-B218-4B98-A316-509BF124306B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46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76B3-3AFF-4136-82A3-12BA183D78BA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5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3686-02C0-4704-AB3A-DF24BA8918B7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1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0A-75F8-4779-8239-C826A508DA7D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70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672E0-251E-4A38-A667-2BBFE17C1177}" type="datetime1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55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630CF-7EE8-4FF7-A15F-170FD6F0D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497" y="1995148"/>
            <a:ext cx="10130590" cy="111000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z="3600" b="1" dirty="0">
                <a:ln w="1270">
                  <a:noFill/>
                </a:ln>
              </a:rPr>
              <a:t>딥러닝 영상분할을 이용한 수해 상황 판단</a:t>
            </a:r>
            <a:endParaRPr lang="en-US" altLang="ko-KR" sz="3600" b="1" dirty="0">
              <a:ln w="1270">
                <a:noFill/>
              </a:ln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9277DC-2B2A-4308-BCCA-7AC080293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3480" y="5297487"/>
            <a:ext cx="4106944" cy="43815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2022254027 </a:t>
            </a:r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임강혁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ADE097A-57E8-4774-B226-A44E6772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53313-BA55-42DC-BAA8-9FC21726E651}"/>
              </a:ext>
            </a:extLst>
          </p:cNvPr>
          <p:cNvSpPr/>
          <p:nvPr/>
        </p:nvSpPr>
        <p:spPr>
          <a:xfrm>
            <a:off x="9863458" y="3162300"/>
            <a:ext cx="2328543" cy="266700"/>
          </a:xfrm>
          <a:prstGeom prst="rect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146BE-E1B5-46FA-A1C4-A8CEF169F470}"/>
              </a:ext>
            </a:extLst>
          </p:cNvPr>
          <p:cNvSpPr/>
          <p:nvPr/>
        </p:nvSpPr>
        <p:spPr>
          <a:xfrm>
            <a:off x="8863333" y="3162300"/>
            <a:ext cx="3328669" cy="266700"/>
          </a:xfrm>
          <a:prstGeom prst="rect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180E10-C7FB-4A94-95B0-7888655E60DC}"/>
              </a:ext>
            </a:extLst>
          </p:cNvPr>
          <p:cNvSpPr/>
          <p:nvPr/>
        </p:nvSpPr>
        <p:spPr>
          <a:xfrm>
            <a:off x="0" y="5735637"/>
            <a:ext cx="6096000" cy="129382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AB0042-1219-46D4-B3B4-F5B31F794FE4}"/>
              </a:ext>
            </a:extLst>
          </p:cNvPr>
          <p:cNvSpPr/>
          <p:nvPr/>
        </p:nvSpPr>
        <p:spPr>
          <a:xfrm>
            <a:off x="1" y="5979319"/>
            <a:ext cx="7682845" cy="266700"/>
          </a:xfrm>
          <a:prstGeom prst="rect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51CF0F-6D49-4469-B4E6-B690CD8EA402}"/>
              </a:ext>
            </a:extLst>
          </p:cNvPr>
          <p:cNvSpPr/>
          <p:nvPr/>
        </p:nvSpPr>
        <p:spPr>
          <a:xfrm>
            <a:off x="0" y="6360320"/>
            <a:ext cx="11258550" cy="370419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모델 3" descr="Toy Plane 1235">
                <a:extLst>
                  <a:ext uri="{FF2B5EF4-FFF2-40B4-BE49-F238E27FC236}">
                    <a16:creationId xmlns:a16="http://schemas.microsoft.com/office/drawing/2014/main" id="{02770DCA-4997-43A1-96C0-9A9A3559C7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0963662"/>
                  </p:ext>
                </p:extLst>
              </p:nvPr>
            </p:nvGraphicFramePr>
            <p:xfrm>
              <a:off x="1066496" y="3257042"/>
              <a:ext cx="1920426" cy="16994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0426" cy="1699491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92461" ay="1941911" az="29266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571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모델 3" descr="Toy Plane 1235">
                <a:extLst>
                  <a:ext uri="{FF2B5EF4-FFF2-40B4-BE49-F238E27FC236}">
                    <a16:creationId xmlns:a16="http://schemas.microsoft.com/office/drawing/2014/main" id="{02770DCA-4997-43A1-96C0-9A9A3559C7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6496" y="3257042"/>
                <a:ext cx="1920426" cy="169949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제목 1">
            <a:extLst>
              <a:ext uri="{FF2B5EF4-FFF2-40B4-BE49-F238E27FC236}">
                <a16:creationId xmlns:a16="http://schemas.microsoft.com/office/drawing/2014/main" id="{2386B77C-0FA0-4896-8E9A-DD41BF276B72}"/>
              </a:ext>
            </a:extLst>
          </p:cNvPr>
          <p:cNvSpPr txBox="1">
            <a:spLocks/>
          </p:cNvSpPr>
          <p:nvPr/>
        </p:nvSpPr>
        <p:spPr>
          <a:xfrm>
            <a:off x="7604962" y="5260685"/>
            <a:ext cx="3748838" cy="10199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2023.12.12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임강혁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(2022254027)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AEA45A-C078-48BD-B572-FB3CA399C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466" y="500123"/>
            <a:ext cx="1182171" cy="3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0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연구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10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A64BA-A77E-4DFD-A256-315D74B2AF1F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4DBC21F-422D-43D2-B4FD-EF0EADE6A5AC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ko-KR" altLang="en-US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85CF11-D6AA-447A-A979-7190E31C93F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7" name="사각형: 둥근 위쪽 모서리 24">
                <a:extLst>
                  <a:ext uri="{FF2B5EF4-FFF2-40B4-BE49-F238E27FC236}">
                    <a16:creationId xmlns:a16="http://schemas.microsoft.com/office/drawing/2014/main" id="{15B02A9E-028F-478C-9C55-F94925FBDBD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206735-4EE8-4246-A793-6E2DD78187B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366E6-B1D3-4ED7-B847-9113C5771708}"/>
              </a:ext>
            </a:extLst>
          </p:cNvPr>
          <p:cNvGrpSpPr/>
          <p:nvPr/>
        </p:nvGrpSpPr>
        <p:grpSpPr>
          <a:xfrm>
            <a:off x="430305" y="3948878"/>
            <a:ext cx="5009989" cy="381458"/>
            <a:chOff x="430306" y="1408458"/>
            <a:chExt cx="5009989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A7B3FF9B-9BA7-4C22-A7AE-73F508091400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CC1FFC-9CCA-48B8-8C2C-7B1B087C92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EFAEDF1-434B-4D5C-80B8-B79DA98B92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0E919B-4112-42E0-95CF-D1352A9BC57F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930CDE0-A6AB-4727-923F-20F760FE316D}"/>
              </a:ext>
            </a:extLst>
          </p:cNvPr>
          <p:cNvSpPr txBox="1"/>
          <p:nvPr/>
        </p:nvSpPr>
        <p:spPr>
          <a:xfrm>
            <a:off x="810213" y="1837502"/>
            <a:ext cx="5124229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학습을 위한 </a:t>
            </a:r>
            <a:r>
              <a:rPr lang="en-US" altLang="ko-KR" sz="1400" dirty="0" err="1">
                <a:latin typeface="+mn-ea"/>
              </a:rPr>
              <a:t>Anotation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파일 </a:t>
            </a:r>
            <a:r>
              <a:rPr lang="ko-KR" altLang="en-US" sz="1400" dirty="0" err="1">
                <a:latin typeface="+mn-ea"/>
              </a:rPr>
              <a:t>전처리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AEB19-852B-A1FC-B53C-CA1D90FA1326}"/>
              </a:ext>
            </a:extLst>
          </p:cNvPr>
          <p:cNvSpPr/>
          <p:nvPr/>
        </p:nvSpPr>
        <p:spPr>
          <a:xfrm>
            <a:off x="1047527" y="2343164"/>
            <a:ext cx="1586616" cy="568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전체 </a:t>
            </a:r>
            <a:r>
              <a:rPr lang="en-US" altLang="ko-KR" sz="1200" dirty="0"/>
              <a:t>Category</a:t>
            </a:r>
            <a:r>
              <a:rPr lang="ko-KR" altLang="en-US" sz="1200" dirty="0"/>
              <a:t> 탐색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5DC113-6C9A-EB0F-C2C3-749C87A0A158}"/>
              </a:ext>
            </a:extLst>
          </p:cNvPr>
          <p:cNvSpPr/>
          <p:nvPr/>
        </p:nvSpPr>
        <p:spPr>
          <a:xfrm>
            <a:off x="3621886" y="2334873"/>
            <a:ext cx="1880449" cy="5846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필요 카테고리 선별</a:t>
            </a:r>
            <a:endParaRPr lang="en-US" altLang="ko-KR" sz="1200" dirty="0"/>
          </a:p>
          <a:p>
            <a:pPr algn="ctr"/>
            <a:r>
              <a:rPr lang="ko-KR" altLang="en-US" sz="1200" dirty="0"/>
              <a:t>파일 샘플링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E4B787-2E00-14FB-41A4-1FFFDCBFFE44}"/>
              </a:ext>
            </a:extLst>
          </p:cNvPr>
          <p:cNvSpPr/>
          <p:nvPr/>
        </p:nvSpPr>
        <p:spPr>
          <a:xfrm>
            <a:off x="6490078" y="2343164"/>
            <a:ext cx="1880449" cy="568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파일 형식 변경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Json</a:t>
            </a:r>
            <a:r>
              <a:rPr lang="en-US" altLang="ko-KR" sz="1200" dirty="0" err="1">
                <a:sym typeface="Wingdings" panose="05000000000000000000" pitchFamily="2" charset="2"/>
              </a:rPr>
              <a:t>Txt</a:t>
            </a:r>
            <a:r>
              <a:rPr lang="en-US" altLang="ko-KR" sz="1200" dirty="0">
                <a:sym typeface="Wingdings" panose="05000000000000000000" pitchFamily="2" charset="2"/>
              </a:rPr>
              <a:t>)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198F05-A546-EE71-D91E-6A62D910B874}"/>
              </a:ext>
            </a:extLst>
          </p:cNvPr>
          <p:cNvSpPr/>
          <p:nvPr/>
        </p:nvSpPr>
        <p:spPr>
          <a:xfrm>
            <a:off x="9358271" y="2343164"/>
            <a:ext cx="1880449" cy="568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샘플링 파일 </a:t>
            </a:r>
            <a:r>
              <a:rPr lang="en-US" altLang="ko-KR" sz="1200" dirty="0"/>
              <a:t>Class ID</a:t>
            </a:r>
            <a:r>
              <a:rPr lang="ko-KR" altLang="en-US" sz="1200" dirty="0"/>
              <a:t>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1539FB-4092-E746-315A-69DA9925E481}"/>
              </a:ext>
            </a:extLst>
          </p:cNvPr>
          <p:cNvSpPr/>
          <p:nvPr/>
        </p:nvSpPr>
        <p:spPr>
          <a:xfrm>
            <a:off x="9358271" y="3174564"/>
            <a:ext cx="1880449" cy="537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불필요 </a:t>
            </a:r>
            <a:r>
              <a:rPr lang="en-US" altLang="ko-KR" sz="1200" dirty="0"/>
              <a:t>Class ID </a:t>
            </a:r>
            <a:r>
              <a:rPr lang="ko-KR" altLang="en-US" sz="1200" dirty="0"/>
              <a:t>삭제 및 </a:t>
            </a:r>
            <a:r>
              <a:rPr lang="en-US" altLang="ko-KR" sz="1200" dirty="0"/>
              <a:t>Class ID</a:t>
            </a:r>
            <a:r>
              <a:rPr lang="ko-KR" altLang="en-US" sz="1200" dirty="0"/>
              <a:t> 변경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F516C1-7CD8-D44F-58D7-64B457CBAB68}"/>
              </a:ext>
            </a:extLst>
          </p:cNvPr>
          <p:cNvSpPr/>
          <p:nvPr/>
        </p:nvSpPr>
        <p:spPr>
          <a:xfrm>
            <a:off x="6490079" y="3174564"/>
            <a:ext cx="1880449" cy="537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Segmentation Point</a:t>
            </a:r>
            <a:r>
              <a:rPr lang="ko-KR" altLang="en-US" sz="1200" dirty="0"/>
              <a:t> 정규화</a:t>
            </a:r>
            <a:r>
              <a:rPr lang="en-US" altLang="ko-KR" sz="1200" dirty="0"/>
              <a:t>(</a:t>
            </a:r>
            <a:r>
              <a:rPr lang="ko-KR" altLang="en-US" sz="1200" dirty="0"/>
              <a:t>비율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CD5C79-E730-4EB0-DE2E-E41E2A887C41}"/>
              </a:ext>
            </a:extLst>
          </p:cNvPr>
          <p:cNvSpPr/>
          <p:nvPr/>
        </p:nvSpPr>
        <p:spPr>
          <a:xfrm>
            <a:off x="3621887" y="3174564"/>
            <a:ext cx="1880449" cy="537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최종 </a:t>
            </a:r>
            <a:r>
              <a:rPr lang="en-US" altLang="ko-KR" sz="1200" dirty="0"/>
              <a:t>Class </a:t>
            </a:r>
            <a:r>
              <a:rPr lang="ko-KR" altLang="en-US" sz="1200" dirty="0"/>
              <a:t>확인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FD9B28-CD8A-3F4D-B4FF-D6A4487A32DC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634143" y="2627205"/>
            <a:ext cx="987743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1623766-C05B-DC07-B7A3-8BC75658D4E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502335" y="2627205"/>
            <a:ext cx="987743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5ABD1E7-AA5B-2263-0C70-4993E4EF103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370527" y="2627205"/>
            <a:ext cx="98774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C3BEC16-6837-520A-4D41-335981F8C6E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0298496" y="2911246"/>
            <a:ext cx="0" cy="26331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DB74E94-BE82-5370-8895-68BE9617ABAA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flipH="1">
            <a:off x="8370528" y="3443087"/>
            <a:ext cx="987743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6E00A8-14E3-E778-F6DA-04C10114C8CE}"/>
              </a:ext>
            </a:extLst>
          </p:cNvPr>
          <p:cNvCxnSpPr>
            <a:cxnSpLocks/>
            <a:stCxn id="21" idx="1"/>
            <a:endCxn id="22" idx="3"/>
          </p:cNvCxnSpPr>
          <p:nvPr/>
        </p:nvCxnSpPr>
        <p:spPr>
          <a:xfrm flipH="1">
            <a:off x="5502336" y="3443087"/>
            <a:ext cx="987743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BCC187-5998-3D90-1EEA-07B3D96E89DD}"/>
              </a:ext>
            </a:extLst>
          </p:cNvPr>
          <p:cNvSpPr/>
          <p:nvPr/>
        </p:nvSpPr>
        <p:spPr>
          <a:xfrm>
            <a:off x="1047528" y="3174564"/>
            <a:ext cx="1586616" cy="537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Dataset </a:t>
            </a:r>
            <a:r>
              <a:rPr lang="ko-KR" altLang="en-US" sz="1400" dirty="0"/>
              <a:t>준비완료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36AD744-92A9-B751-B1CA-9B326C362B1E}"/>
              </a:ext>
            </a:extLst>
          </p:cNvPr>
          <p:cNvCxnSpPr>
            <a:cxnSpLocks/>
            <a:stCxn id="22" idx="1"/>
            <a:endCxn id="49" idx="3"/>
          </p:cNvCxnSpPr>
          <p:nvPr/>
        </p:nvCxnSpPr>
        <p:spPr>
          <a:xfrm flipH="1">
            <a:off x="2634144" y="3443087"/>
            <a:ext cx="987743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3EEFCE-2C2E-B7D9-C28D-F4D5DBD39335}"/>
              </a:ext>
            </a:extLst>
          </p:cNvPr>
          <p:cNvSpPr/>
          <p:nvPr/>
        </p:nvSpPr>
        <p:spPr>
          <a:xfrm>
            <a:off x="1047527" y="5221178"/>
            <a:ext cx="1586616" cy="5370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Dataset </a:t>
            </a:r>
            <a:r>
              <a:rPr lang="ko-KR" altLang="en-US" sz="1400" dirty="0">
                <a:solidFill>
                  <a:schemeClr val="tx1"/>
                </a:solidFill>
              </a:rPr>
              <a:t>준비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(3000-6000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773EB93-216B-C407-3D4E-D2C9EB833A1E}"/>
              </a:ext>
            </a:extLst>
          </p:cNvPr>
          <p:cNvSpPr/>
          <p:nvPr/>
        </p:nvSpPr>
        <p:spPr>
          <a:xfrm>
            <a:off x="3269902" y="5221178"/>
            <a:ext cx="1966758" cy="5370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학습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YOLOv8 Seg: n,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s, m, 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0C453B-136F-F64B-A32F-E55535B790DB}"/>
              </a:ext>
            </a:extLst>
          </p:cNvPr>
          <p:cNvSpPr/>
          <p:nvPr/>
        </p:nvSpPr>
        <p:spPr>
          <a:xfrm>
            <a:off x="5916958" y="5221178"/>
            <a:ext cx="1732048" cy="5370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결과분석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추론테스트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085C07-48EC-3507-B807-8BCAC0C35A75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2634143" y="5489701"/>
            <a:ext cx="635759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03EA2FA-4640-B2C1-66D5-349F8B8806BF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5236660" y="5489701"/>
            <a:ext cx="680298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A25E85-1D27-D441-BC6B-12AC3194E3CB}"/>
              </a:ext>
            </a:extLst>
          </p:cNvPr>
          <p:cNvSpPr/>
          <p:nvPr/>
        </p:nvSpPr>
        <p:spPr>
          <a:xfrm>
            <a:off x="902770" y="4871459"/>
            <a:ext cx="6955894" cy="1325331"/>
          </a:xfrm>
          <a:prstGeom prst="roundRect">
            <a:avLst>
              <a:gd name="adj" fmla="val 770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63DF5-C02C-7EB3-27DE-875D8FD51D0B}"/>
              </a:ext>
            </a:extLst>
          </p:cNvPr>
          <p:cNvCxnSpPr>
            <a:cxnSpLocks/>
            <a:stCxn id="67" idx="3"/>
            <a:endCxn id="84" idx="1"/>
          </p:cNvCxnSpPr>
          <p:nvPr/>
        </p:nvCxnSpPr>
        <p:spPr>
          <a:xfrm>
            <a:off x="7649006" y="5489701"/>
            <a:ext cx="84541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A9326F-DA7B-2FAD-FF85-CBDA376508B4}"/>
              </a:ext>
            </a:extLst>
          </p:cNvPr>
          <p:cNvSpPr/>
          <p:nvPr/>
        </p:nvSpPr>
        <p:spPr>
          <a:xfrm>
            <a:off x="8494422" y="4827034"/>
            <a:ext cx="3358271" cy="13253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면적 변화량 분석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노이즈 제거방법 적용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시뮬레이션 테스트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BE49035-09DA-41CD-98CE-CF5B607ABCC1}"/>
              </a:ext>
            </a:extLst>
          </p:cNvPr>
          <p:cNvSpPr/>
          <p:nvPr/>
        </p:nvSpPr>
        <p:spPr>
          <a:xfrm>
            <a:off x="902770" y="4567605"/>
            <a:ext cx="3720988" cy="41206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1st STEP : </a:t>
            </a:r>
            <a:r>
              <a:rPr lang="ko-KR" altLang="en-US" dirty="0">
                <a:solidFill>
                  <a:schemeClr val="tx1"/>
                </a:solidFill>
              </a:rPr>
              <a:t>침수면적 분석모델 개발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84B4B01-47A8-46C5-B9D8-700ADDEEBF1E}"/>
              </a:ext>
            </a:extLst>
          </p:cNvPr>
          <p:cNvSpPr/>
          <p:nvPr/>
        </p:nvSpPr>
        <p:spPr>
          <a:xfrm>
            <a:off x="8494423" y="4243451"/>
            <a:ext cx="2504256" cy="6817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2nd STEP  : </a:t>
            </a:r>
            <a:r>
              <a:rPr lang="ko-KR" altLang="en-US" dirty="0">
                <a:solidFill>
                  <a:schemeClr val="tx1"/>
                </a:solidFill>
              </a:rPr>
              <a:t>수해상황 판단 알고리즘 개발</a:t>
            </a:r>
          </a:p>
        </p:txBody>
      </p:sp>
    </p:spTree>
    <p:extLst>
      <p:ext uri="{BB962C8B-B14F-4D97-AF65-F5344CB8AC3E}">
        <p14:creationId xmlns:p14="http://schemas.microsoft.com/office/powerpoint/2010/main" val="48370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EAE6C-C479-487A-BCEA-384699E7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침수면적 분석 모델 개발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031D3B-8C4B-4EF7-A04D-5DB01A89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11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8E3F12D-233B-47C5-A97B-ED1BD0E1175B}"/>
              </a:ext>
            </a:extLst>
          </p:cNvPr>
          <p:cNvGrpSpPr/>
          <p:nvPr/>
        </p:nvGrpSpPr>
        <p:grpSpPr>
          <a:xfrm>
            <a:off x="561617" y="1198802"/>
            <a:ext cx="3895805" cy="381458"/>
            <a:chOff x="430306" y="1408458"/>
            <a:chExt cx="3895805" cy="381458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FC86B833-26B5-473B-8842-C50F08E3C93A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개발 환경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7398D76-C59C-49A7-BED1-BB178DCFF15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7" name="사각형: 둥근 위쪽 모서리 24">
                <a:extLst>
                  <a:ext uri="{FF2B5EF4-FFF2-40B4-BE49-F238E27FC236}">
                    <a16:creationId xmlns:a16="http://schemas.microsoft.com/office/drawing/2014/main" id="{D98CF974-8B20-4EA6-86F8-5BCA400C3A3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EFC897-0D3B-4325-9F41-EE1A19A32A0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CC8769-B6C9-493F-AC06-975612F4D29C}"/>
              </a:ext>
            </a:extLst>
          </p:cNvPr>
          <p:cNvSpPr txBox="1"/>
          <p:nvPr/>
        </p:nvSpPr>
        <p:spPr>
          <a:xfrm>
            <a:off x="810213" y="1837502"/>
            <a:ext cx="6236539" cy="2862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HW</a:t>
            </a:r>
          </a:p>
          <a:p>
            <a:pPr marL="637200" lvl="1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CPU : </a:t>
            </a:r>
            <a:r>
              <a:rPr lang="it-IT" altLang="ko-KR" sz="1400" dirty="0">
                <a:latin typeface="+mn-ea"/>
              </a:rPr>
              <a:t>AMD Ryzen 7 5800X3D 8-Core Processor 3.40 GHz</a:t>
            </a:r>
          </a:p>
          <a:p>
            <a:pPr marL="637200" lvl="1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it-IT" altLang="ko-KR" sz="1400" dirty="0">
                <a:latin typeface="+mn-ea"/>
              </a:rPr>
              <a:t>RAM : 64GB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marL="637200" lvl="1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GPU : NVIDIA GeForce RTX 3060 Ti, 8GB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SW </a:t>
            </a:r>
          </a:p>
          <a:p>
            <a:pPr marL="637200" lvl="1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Pytorch</a:t>
            </a:r>
            <a:r>
              <a:rPr lang="en-US" altLang="ko-KR" sz="1400" dirty="0">
                <a:latin typeface="+mn-ea"/>
              </a:rPr>
              <a:t> + Python 3.9</a:t>
            </a:r>
          </a:p>
          <a:p>
            <a:pPr marL="637200" lvl="1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AI Model</a:t>
            </a:r>
          </a:p>
          <a:p>
            <a:pPr marL="637200" lvl="1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YOLOv8 Segmentation </a:t>
            </a:r>
            <a:r>
              <a:rPr lang="ko-KR" altLang="en-US" sz="1400" dirty="0">
                <a:latin typeface="+mn-ea"/>
              </a:rPr>
              <a:t>전이학습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138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침수면적 분석 모델 개발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12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AA64BA-A77E-4DFD-A256-315D74B2AF1F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4DBC21F-422D-43D2-B4FD-EF0EADE6A5AC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YOLOv8 Segmentation </a:t>
              </a: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85CF11-D6AA-447A-A979-7190E31C93F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7" name="사각형: 둥근 위쪽 모서리 24">
                <a:extLst>
                  <a:ext uri="{FF2B5EF4-FFF2-40B4-BE49-F238E27FC236}">
                    <a16:creationId xmlns:a16="http://schemas.microsoft.com/office/drawing/2014/main" id="{15B02A9E-028F-478C-9C55-F94925FBDBD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206735-4EE8-4246-A793-6E2DD78187BD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930CDE0-A6AB-4727-923F-20F760FE316D}"/>
              </a:ext>
            </a:extLst>
          </p:cNvPr>
          <p:cNvSpPr txBox="1"/>
          <p:nvPr/>
        </p:nvSpPr>
        <p:spPr>
          <a:xfrm>
            <a:off x="810213" y="1837502"/>
            <a:ext cx="6556745" cy="146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YOLOv8 Segmentation</a:t>
            </a:r>
            <a:r>
              <a:rPr lang="ko-KR" altLang="en-US" sz="1400" dirty="0">
                <a:latin typeface="+mn-ea"/>
              </a:rPr>
              <a:t>은 이미지에서 각각의 객체를 식별하고 분리하는 기술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객체의 정확한 위치와 형태를 파악할 때 </a:t>
            </a:r>
            <a:r>
              <a:rPr lang="en-US" altLang="ko-KR" sz="1400" dirty="0">
                <a:latin typeface="+mn-ea"/>
              </a:rPr>
              <a:t>Segmentation </a:t>
            </a:r>
            <a:r>
              <a:rPr lang="ko-KR" altLang="en-US" sz="1400" dirty="0">
                <a:latin typeface="+mn-ea"/>
              </a:rPr>
              <a:t>이 필요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본 프로젝트에서는 물을 식별하고 면적 값 계산이 필수이기 때문에 </a:t>
            </a:r>
            <a:r>
              <a:rPr lang="en-US" altLang="ko-KR" sz="1400" dirty="0">
                <a:latin typeface="+mn-ea"/>
              </a:rPr>
              <a:t>YOLOv8 Segmentation</a:t>
            </a:r>
            <a:r>
              <a:rPr lang="ko-KR" altLang="en-US" sz="1400" dirty="0">
                <a:latin typeface="+mn-ea"/>
              </a:rPr>
              <a:t>으로 모델 개발</a:t>
            </a:r>
            <a:r>
              <a:rPr lang="en-US" altLang="ko-KR" sz="1400" dirty="0">
                <a:latin typeface="+mn-ea"/>
              </a:rPr>
              <a:t>(YOLOv8</a:t>
            </a:r>
            <a:r>
              <a:rPr lang="ko-KR" altLang="en-US" sz="1400" dirty="0">
                <a:latin typeface="+mn-ea"/>
              </a:rPr>
              <a:t>은 다른 버전보다 정확성과 실시간 처리속도 우수</a:t>
            </a:r>
            <a:r>
              <a:rPr lang="en-US" altLang="ko-KR" sz="1400" dirty="0">
                <a:latin typeface="+mn-ea"/>
              </a:rPr>
              <a:t>)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70B1E35-0E43-2440-C933-807D6ECD9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499898"/>
              </p:ext>
            </p:extLst>
          </p:nvPr>
        </p:nvGraphicFramePr>
        <p:xfrm>
          <a:off x="902771" y="3387988"/>
          <a:ext cx="6319430" cy="276121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63886">
                  <a:extLst>
                    <a:ext uri="{9D8B030D-6E8A-4147-A177-3AD203B41FA5}">
                      <a16:colId xmlns:a16="http://schemas.microsoft.com/office/drawing/2014/main" val="4256439833"/>
                    </a:ext>
                  </a:extLst>
                </a:gridCol>
                <a:gridCol w="1263886">
                  <a:extLst>
                    <a:ext uri="{9D8B030D-6E8A-4147-A177-3AD203B41FA5}">
                      <a16:colId xmlns:a16="http://schemas.microsoft.com/office/drawing/2014/main" val="2533420132"/>
                    </a:ext>
                  </a:extLst>
                </a:gridCol>
                <a:gridCol w="1263886">
                  <a:extLst>
                    <a:ext uri="{9D8B030D-6E8A-4147-A177-3AD203B41FA5}">
                      <a16:colId xmlns:a16="http://schemas.microsoft.com/office/drawing/2014/main" val="673241754"/>
                    </a:ext>
                  </a:extLst>
                </a:gridCol>
                <a:gridCol w="1263886">
                  <a:extLst>
                    <a:ext uri="{9D8B030D-6E8A-4147-A177-3AD203B41FA5}">
                      <a16:colId xmlns:a16="http://schemas.microsoft.com/office/drawing/2014/main" val="72473277"/>
                    </a:ext>
                  </a:extLst>
                </a:gridCol>
                <a:gridCol w="1263886">
                  <a:extLst>
                    <a:ext uri="{9D8B030D-6E8A-4147-A177-3AD203B41FA5}">
                      <a16:colId xmlns:a16="http://schemas.microsoft.com/office/drawing/2014/main" val="193372492"/>
                    </a:ext>
                  </a:extLst>
                </a:gridCol>
              </a:tblGrid>
              <a:tr h="448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Model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Size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mAP</a:t>
                      </a:r>
                      <a:r>
                        <a:rPr lang="en-US" altLang="ko-KR" sz="1400" baseline="30000" dirty="0"/>
                        <a:t>mask</a:t>
                      </a:r>
                      <a:r>
                        <a:rPr lang="en-US" altLang="ko-KR" sz="1400" dirty="0"/>
                        <a:t>50-95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Params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(M)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FLOPs(b)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555697"/>
                  </a:ext>
                </a:extLst>
              </a:tr>
              <a:tr h="448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YOLOv8n-seg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12.6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300877"/>
                  </a:ext>
                </a:extLst>
              </a:tr>
              <a:tr h="448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YOLOv8s-seg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36.8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11.8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42.6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545428"/>
                  </a:ext>
                </a:extLst>
              </a:tr>
              <a:tr h="448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YOLOv8m-seg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40.8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27.3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110.2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2532708"/>
                  </a:ext>
                </a:extLst>
              </a:tr>
              <a:tr h="448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YOLOv8l-seg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42.6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46.0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220.5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004964"/>
                  </a:ext>
                </a:extLst>
              </a:tr>
              <a:tr h="448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YOLOv8x-seg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43.4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71.8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344.1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035999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91A18DAE-5FA0-425F-AC08-DC02B24B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95" y="2919849"/>
            <a:ext cx="4048690" cy="29055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9C3DEF-3E2F-419B-B6BC-8F987D5E4A17}"/>
              </a:ext>
            </a:extLst>
          </p:cNvPr>
          <p:cNvSpPr txBox="1"/>
          <p:nvPr/>
        </p:nvSpPr>
        <p:spPr>
          <a:xfrm>
            <a:off x="8022565" y="5825379"/>
            <a:ext cx="3838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&lt;</a:t>
            </a:r>
            <a:r>
              <a:rPr lang="ko-KR" altLang="en-US" sz="1100" dirty="0">
                <a:latin typeface="+mj-ea"/>
                <a:ea typeface="+mj-ea"/>
              </a:rPr>
              <a:t>출처</a:t>
            </a:r>
            <a:r>
              <a:rPr lang="en-US" altLang="ko-KR" sz="1100" dirty="0">
                <a:latin typeface="+mj-ea"/>
                <a:ea typeface="+mj-ea"/>
              </a:rPr>
              <a:t>. https://docs.ultralytics.com/ko/models/yolov8/&gt;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B13998-23C8-4914-89B3-914269CDCF29}"/>
              </a:ext>
            </a:extLst>
          </p:cNvPr>
          <p:cNvSpPr txBox="1"/>
          <p:nvPr/>
        </p:nvSpPr>
        <p:spPr>
          <a:xfrm>
            <a:off x="902771" y="6225634"/>
            <a:ext cx="3838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&lt;</a:t>
            </a:r>
            <a:r>
              <a:rPr lang="ko-KR" altLang="en-US" sz="1100" dirty="0">
                <a:latin typeface="+mj-ea"/>
                <a:ea typeface="+mj-ea"/>
              </a:rPr>
              <a:t>출처</a:t>
            </a:r>
            <a:r>
              <a:rPr lang="en-US" altLang="ko-KR" sz="1100" dirty="0">
                <a:latin typeface="+mj-ea"/>
                <a:ea typeface="+mj-ea"/>
              </a:rPr>
              <a:t>. https://docs.ultralytics.com/ko/models/yolov8/&gt;</a:t>
            </a:r>
            <a:endParaRPr lang="ko-KR" altLang="en-US" sz="1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569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침수면적 분석 모델 개발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13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366E6-B1D3-4ED7-B847-9113C5771708}"/>
              </a:ext>
            </a:extLst>
          </p:cNvPr>
          <p:cNvGrpSpPr/>
          <p:nvPr/>
        </p:nvGrpSpPr>
        <p:grpSpPr>
          <a:xfrm>
            <a:off x="430305" y="1205678"/>
            <a:ext cx="5009989" cy="381458"/>
            <a:chOff x="430306" y="1408458"/>
            <a:chExt cx="5009989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A7B3FF9B-9BA7-4C22-A7AE-73F508091400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hyperparameter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CC1FFC-9CCA-48B8-8C2C-7B1B087C92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EFAEDF1-434B-4D5C-80B8-B79DA98B92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0E919B-4112-42E0-95CF-D1352A9BC57F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95FA48E-FA29-D950-17E8-9627AFE97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973836"/>
              </p:ext>
            </p:extLst>
          </p:nvPr>
        </p:nvGraphicFramePr>
        <p:xfrm>
          <a:off x="1047526" y="1743640"/>
          <a:ext cx="7492625" cy="46127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24015">
                  <a:extLst>
                    <a:ext uri="{9D8B030D-6E8A-4147-A177-3AD203B41FA5}">
                      <a16:colId xmlns:a16="http://schemas.microsoft.com/office/drawing/2014/main" val="2548193895"/>
                    </a:ext>
                  </a:extLst>
                </a:gridCol>
                <a:gridCol w="1270084">
                  <a:extLst>
                    <a:ext uri="{9D8B030D-6E8A-4147-A177-3AD203B41FA5}">
                      <a16:colId xmlns:a16="http://schemas.microsoft.com/office/drawing/2014/main" val="1779686492"/>
                    </a:ext>
                  </a:extLst>
                </a:gridCol>
                <a:gridCol w="1524099">
                  <a:extLst>
                    <a:ext uri="{9D8B030D-6E8A-4147-A177-3AD203B41FA5}">
                      <a16:colId xmlns:a16="http://schemas.microsoft.com/office/drawing/2014/main" val="1369447797"/>
                    </a:ext>
                  </a:extLst>
                </a:gridCol>
                <a:gridCol w="1341210">
                  <a:extLst>
                    <a:ext uri="{9D8B030D-6E8A-4147-A177-3AD203B41FA5}">
                      <a16:colId xmlns:a16="http://schemas.microsoft.com/office/drawing/2014/main" val="15848907"/>
                    </a:ext>
                  </a:extLst>
                </a:gridCol>
                <a:gridCol w="1484448">
                  <a:extLst>
                    <a:ext uri="{9D8B030D-6E8A-4147-A177-3AD203B41FA5}">
                      <a16:colId xmlns:a16="http://schemas.microsoft.com/office/drawing/2014/main" val="2819429563"/>
                    </a:ext>
                  </a:extLst>
                </a:gridCol>
                <a:gridCol w="1248769">
                  <a:extLst>
                    <a:ext uri="{9D8B030D-6E8A-4147-A177-3AD203B41FA5}">
                      <a16:colId xmlns:a16="http://schemas.microsoft.com/office/drawing/2014/main" val="3523511103"/>
                    </a:ext>
                  </a:extLst>
                </a:gridCol>
              </a:tblGrid>
              <a:tr h="4847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NO.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effectLst/>
                          <a:latin typeface="+mj-ea"/>
                          <a:ea typeface="+mj-ea"/>
                        </a:rPr>
                        <a:t>IMAGE</a:t>
                      </a:r>
                      <a:r>
                        <a:rPr lang="ko-KR" altLang="en-US" sz="1400" kern="1200" dirty="0">
                          <a:effectLst/>
                          <a:latin typeface="+mj-ea"/>
                          <a:ea typeface="+mj-ea"/>
                        </a:rPr>
                        <a:t>수</a:t>
                      </a:r>
                      <a:endParaRPr lang="en-US" altLang="ko-KR" sz="1400" b="1" kern="12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effectLst/>
                          <a:latin typeface="+mj-ea"/>
                          <a:ea typeface="+mj-ea"/>
                        </a:rPr>
                        <a:t>PRETRAINED</a:t>
                      </a:r>
                      <a:endParaRPr lang="en-US" altLang="ko-KR" sz="1400" b="1" kern="12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BATCH-SIZE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IMG-SIZE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EPOCH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014924"/>
                  </a:ext>
                </a:extLst>
              </a:tr>
              <a:tr h="412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2600:400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yolov8n-seg.pt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32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639304"/>
                  </a:ext>
                </a:extLst>
              </a:tr>
              <a:tr h="412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2600:400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yolov8s-seg.pt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16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181368"/>
                  </a:ext>
                </a:extLst>
              </a:tr>
              <a:tr h="412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2600:400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yolov8m-seg.pt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838637"/>
                  </a:ext>
                </a:extLst>
              </a:tr>
              <a:tr h="412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yolov8n-seg.pt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16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08441"/>
                  </a:ext>
                </a:extLst>
              </a:tr>
              <a:tr h="412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yolov8s-seg.pt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376647"/>
                  </a:ext>
                </a:extLst>
              </a:tr>
              <a:tr h="412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320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283075"/>
                  </a:ext>
                </a:extLst>
              </a:tr>
              <a:tr h="412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yolov8m-seg.pt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595607"/>
                  </a:ext>
                </a:extLst>
              </a:tr>
              <a:tr h="412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24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320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912856"/>
                  </a:ext>
                </a:extLst>
              </a:tr>
              <a:tr h="412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24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160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244759"/>
                  </a:ext>
                </a:extLst>
              </a:tr>
              <a:tr h="412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Yolov8l-seg.pt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320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63827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3C8551A-D529-E73E-464F-178C4B2AE5B2}"/>
              </a:ext>
            </a:extLst>
          </p:cNvPr>
          <p:cNvSpPr/>
          <p:nvPr/>
        </p:nvSpPr>
        <p:spPr>
          <a:xfrm>
            <a:off x="1047526" y="3429000"/>
            <a:ext cx="7492625" cy="2927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14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침수면적 분석모델 성능평가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14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366E6-B1D3-4ED7-B847-9113C5771708}"/>
              </a:ext>
            </a:extLst>
          </p:cNvPr>
          <p:cNvGrpSpPr/>
          <p:nvPr/>
        </p:nvGrpSpPr>
        <p:grpSpPr>
          <a:xfrm>
            <a:off x="430305" y="1205678"/>
            <a:ext cx="5009989" cy="381458"/>
            <a:chOff x="430306" y="1408458"/>
            <a:chExt cx="5009989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A7B3FF9B-9BA7-4C22-A7AE-73F508091400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모델별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학습 결과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CC1FFC-9CCA-48B8-8C2C-7B1B087C92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EFAEDF1-434B-4D5C-80B8-B79DA98B92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0E919B-4112-42E0-95CF-D1352A9BC57F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EC4C049-4077-C30D-7AE3-B3C7132E9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364568"/>
              </p:ext>
            </p:extLst>
          </p:nvPr>
        </p:nvGraphicFramePr>
        <p:xfrm>
          <a:off x="1035170" y="1743639"/>
          <a:ext cx="9725922" cy="43989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90064">
                  <a:extLst>
                    <a:ext uri="{9D8B030D-6E8A-4147-A177-3AD203B41FA5}">
                      <a16:colId xmlns:a16="http://schemas.microsoft.com/office/drawing/2014/main" val="2548193895"/>
                    </a:ext>
                  </a:extLst>
                </a:gridCol>
                <a:gridCol w="972302">
                  <a:extLst>
                    <a:ext uri="{9D8B030D-6E8A-4147-A177-3AD203B41FA5}">
                      <a16:colId xmlns:a16="http://schemas.microsoft.com/office/drawing/2014/main" val="1779686492"/>
                    </a:ext>
                  </a:extLst>
                </a:gridCol>
                <a:gridCol w="1166759">
                  <a:extLst>
                    <a:ext uri="{9D8B030D-6E8A-4147-A177-3AD203B41FA5}">
                      <a16:colId xmlns:a16="http://schemas.microsoft.com/office/drawing/2014/main" val="1369447797"/>
                    </a:ext>
                  </a:extLst>
                </a:gridCol>
                <a:gridCol w="847320">
                  <a:extLst>
                    <a:ext uri="{9D8B030D-6E8A-4147-A177-3AD203B41FA5}">
                      <a16:colId xmlns:a16="http://schemas.microsoft.com/office/drawing/2014/main" val="15848907"/>
                    </a:ext>
                  </a:extLst>
                </a:gridCol>
                <a:gridCol w="629728">
                  <a:extLst>
                    <a:ext uri="{9D8B030D-6E8A-4147-A177-3AD203B41FA5}">
                      <a16:colId xmlns:a16="http://schemas.microsoft.com/office/drawing/2014/main" val="2819429563"/>
                    </a:ext>
                  </a:extLst>
                </a:gridCol>
                <a:gridCol w="733245">
                  <a:extLst>
                    <a:ext uri="{9D8B030D-6E8A-4147-A177-3AD203B41FA5}">
                      <a16:colId xmlns:a16="http://schemas.microsoft.com/office/drawing/2014/main" val="3523511103"/>
                    </a:ext>
                  </a:extLst>
                </a:gridCol>
                <a:gridCol w="1156928">
                  <a:extLst>
                    <a:ext uri="{9D8B030D-6E8A-4147-A177-3AD203B41FA5}">
                      <a16:colId xmlns:a16="http://schemas.microsoft.com/office/drawing/2014/main" val="705662055"/>
                    </a:ext>
                  </a:extLst>
                </a:gridCol>
                <a:gridCol w="1243192">
                  <a:extLst>
                    <a:ext uri="{9D8B030D-6E8A-4147-A177-3AD203B41FA5}">
                      <a16:colId xmlns:a16="http://schemas.microsoft.com/office/drawing/2014/main" val="359034103"/>
                    </a:ext>
                  </a:extLst>
                </a:gridCol>
                <a:gridCol w="1243192">
                  <a:extLst>
                    <a:ext uri="{9D8B030D-6E8A-4147-A177-3AD203B41FA5}">
                      <a16:colId xmlns:a16="http://schemas.microsoft.com/office/drawing/2014/main" val="2424498324"/>
                    </a:ext>
                  </a:extLst>
                </a:gridCol>
                <a:gridCol w="1243192">
                  <a:extLst>
                    <a:ext uri="{9D8B030D-6E8A-4147-A177-3AD203B41FA5}">
                      <a16:colId xmlns:a16="http://schemas.microsoft.com/office/drawing/2014/main" val="2345291711"/>
                    </a:ext>
                  </a:extLst>
                </a:gridCol>
              </a:tblGrid>
              <a:tr h="2933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NO.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effectLst/>
                        </a:rPr>
                        <a:t>IMAGE</a:t>
                      </a:r>
                      <a:r>
                        <a:rPr lang="ko-KR" altLang="en-US" sz="1400" kern="1200" dirty="0">
                          <a:effectLst/>
                        </a:rPr>
                        <a:t>수</a:t>
                      </a:r>
                      <a:endParaRPr lang="en-US" altLang="ko-KR" sz="1400" b="1" kern="12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effectLst/>
                        </a:rPr>
                        <a:t>PRETRAINED</a:t>
                      </a:r>
                      <a:endParaRPr lang="en-US" altLang="ko-KR" sz="1400" b="1" kern="12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BATCH-SIZE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IMG-SIZE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EPOCH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MASK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014924"/>
                  </a:ext>
                </a:extLst>
              </a:tr>
              <a:tr h="246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mAP50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mAP50-95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91018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2600:400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yolov8n-seg.pt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32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167/300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0.81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0.585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0.648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0.435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40639304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2600:400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yolov8s-seg.pt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16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75/300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0.668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0.441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181368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2600:400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yolov8m-seg.pt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87/300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0.767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0.68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0.462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838637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yolov8n-seg.pt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16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138/300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0.794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0.708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0.502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069516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yolov8s-seg.pt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163/300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0.804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0.715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0.517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573470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320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190/300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0.791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0.698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0.479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295122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yolov8m-seg.pt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98/300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0.812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0.736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459337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24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320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133/300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0.794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0.71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0.495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336451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24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160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112/300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0.775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0.646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0.38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0842404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Yolov8l-seg.pt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320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198/300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0.807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0.651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0.715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0.508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828357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29FC8B1-A150-30AC-E59B-20E93C70D5A4}"/>
              </a:ext>
            </a:extLst>
          </p:cNvPr>
          <p:cNvSpPr/>
          <p:nvPr/>
        </p:nvSpPr>
        <p:spPr>
          <a:xfrm>
            <a:off x="1026542" y="4635239"/>
            <a:ext cx="9734549" cy="381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35C326-17F0-3325-0AB9-C72FA0E535B2}"/>
              </a:ext>
            </a:extLst>
          </p:cNvPr>
          <p:cNvSpPr/>
          <p:nvPr/>
        </p:nvSpPr>
        <p:spPr>
          <a:xfrm>
            <a:off x="1026541" y="3509378"/>
            <a:ext cx="9734549" cy="381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88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침수면적 분석모델 성능평가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15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366E6-B1D3-4ED7-B847-9113C5771708}"/>
              </a:ext>
            </a:extLst>
          </p:cNvPr>
          <p:cNvGrpSpPr/>
          <p:nvPr/>
        </p:nvGrpSpPr>
        <p:grpSpPr>
          <a:xfrm>
            <a:off x="430305" y="1205678"/>
            <a:ext cx="5565053" cy="381458"/>
            <a:chOff x="430306" y="1408458"/>
            <a:chExt cx="5565053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A7B3FF9B-9BA7-4C22-A7AE-73F508091400}"/>
                </a:ext>
              </a:extLst>
            </p:cNvPr>
            <p:cNvSpPr txBox="1"/>
            <p:nvPr/>
          </p:nvSpPr>
          <p:spPr>
            <a:xfrm>
              <a:off x="1304364" y="1443791"/>
              <a:ext cx="469099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모델별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학습 결과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(Model no. 4 : medium)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CC1FFC-9CCA-48B8-8C2C-7B1B087C92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EFAEDF1-434B-4D5C-80B8-B79DA98B92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0E919B-4112-42E0-95CF-D1352A9BC57F}"/>
                  </a:ext>
                </a:extLst>
              </p:cNvPr>
              <p:cNvSpPr txBox="1"/>
              <p:nvPr/>
            </p:nvSpPr>
            <p:spPr>
              <a:xfrm>
                <a:off x="6354137" y="6904142"/>
                <a:ext cx="43934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59520B5-F740-EE99-9BD2-9456C4C9C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" r="8164"/>
          <a:stretch/>
        </p:blipFill>
        <p:spPr>
          <a:xfrm>
            <a:off x="485290" y="2015158"/>
            <a:ext cx="4690995" cy="41801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737108-21F6-0F18-5FC0-E35E10B34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013" y="2015158"/>
            <a:ext cx="6352380" cy="42349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EA82C06-17E4-4359-BE3E-38760C667F16}"/>
              </a:ext>
            </a:extLst>
          </p:cNvPr>
          <p:cNvGrpSpPr/>
          <p:nvPr/>
        </p:nvGrpSpPr>
        <p:grpSpPr>
          <a:xfrm>
            <a:off x="347018" y="1886588"/>
            <a:ext cx="4074236" cy="4363490"/>
            <a:chOff x="347018" y="1886588"/>
            <a:chExt cx="4074236" cy="43634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80579C8-03F3-4F3F-AABD-29FA2A59B45C}"/>
                </a:ext>
              </a:extLst>
            </p:cNvPr>
            <p:cNvSpPr/>
            <p:nvPr/>
          </p:nvSpPr>
          <p:spPr>
            <a:xfrm>
              <a:off x="1160288" y="1886588"/>
              <a:ext cx="326096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Confusion Matrix Normalized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CF054AF-2A3D-41DC-9C96-DAAE1214681C}"/>
                </a:ext>
              </a:extLst>
            </p:cNvPr>
            <p:cNvSpPr/>
            <p:nvPr/>
          </p:nvSpPr>
          <p:spPr>
            <a:xfrm rot="16200000">
              <a:off x="-211047" y="3870662"/>
              <a:ext cx="1393130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Predicted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5D18C4-17CE-47E5-BB67-6BB0F7044CCC}"/>
                </a:ext>
              </a:extLst>
            </p:cNvPr>
            <p:cNvSpPr/>
            <p:nvPr/>
          </p:nvSpPr>
          <p:spPr>
            <a:xfrm rot="16200000">
              <a:off x="49261" y="4874456"/>
              <a:ext cx="107169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background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E34C2D-077A-4002-B817-9774ACC0D937}"/>
                </a:ext>
              </a:extLst>
            </p:cNvPr>
            <p:cNvSpPr/>
            <p:nvPr/>
          </p:nvSpPr>
          <p:spPr>
            <a:xfrm rot="16200000">
              <a:off x="144852" y="2752558"/>
              <a:ext cx="84307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water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136E405-09E2-4D4C-84DD-5CB5F364453B}"/>
                </a:ext>
              </a:extLst>
            </p:cNvPr>
            <p:cNvSpPr/>
            <p:nvPr/>
          </p:nvSpPr>
          <p:spPr>
            <a:xfrm>
              <a:off x="1304363" y="2970115"/>
              <a:ext cx="84307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0.73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130BFA7-D23B-443D-9151-DA149C023556}"/>
                </a:ext>
              </a:extLst>
            </p:cNvPr>
            <p:cNvSpPr/>
            <p:nvPr/>
          </p:nvSpPr>
          <p:spPr>
            <a:xfrm>
              <a:off x="3133163" y="2972743"/>
              <a:ext cx="84307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1.00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C4D7DD-FA9A-4802-AB38-B7716093F6A2}"/>
                </a:ext>
              </a:extLst>
            </p:cNvPr>
            <p:cNvSpPr/>
            <p:nvPr/>
          </p:nvSpPr>
          <p:spPr>
            <a:xfrm>
              <a:off x="1304363" y="4874455"/>
              <a:ext cx="84307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0.27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DC90A78-870D-4E88-BFD6-598A88F1B3E0}"/>
                </a:ext>
              </a:extLst>
            </p:cNvPr>
            <p:cNvSpPr/>
            <p:nvPr/>
          </p:nvSpPr>
          <p:spPr>
            <a:xfrm>
              <a:off x="1304363" y="5918333"/>
              <a:ext cx="84307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water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1EC2FD2-9B15-41E0-B99A-BCAA4D172DC4}"/>
                </a:ext>
              </a:extLst>
            </p:cNvPr>
            <p:cNvSpPr/>
            <p:nvPr/>
          </p:nvSpPr>
          <p:spPr>
            <a:xfrm>
              <a:off x="2075505" y="5973079"/>
              <a:ext cx="112981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True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FA8B69-A9CA-4CAF-9127-E2EAB2A02DEB}"/>
                </a:ext>
              </a:extLst>
            </p:cNvPr>
            <p:cNvSpPr/>
            <p:nvPr/>
          </p:nvSpPr>
          <p:spPr>
            <a:xfrm>
              <a:off x="3114013" y="5918332"/>
              <a:ext cx="107169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background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760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침수면적 분석모델 성능평가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16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366E6-B1D3-4ED7-B847-9113C5771708}"/>
              </a:ext>
            </a:extLst>
          </p:cNvPr>
          <p:cNvGrpSpPr/>
          <p:nvPr/>
        </p:nvGrpSpPr>
        <p:grpSpPr>
          <a:xfrm>
            <a:off x="430305" y="1205678"/>
            <a:ext cx="5513295" cy="381458"/>
            <a:chOff x="430306" y="1408458"/>
            <a:chExt cx="5513295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A7B3FF9B-9BA7-4C22-A7AE-73F508091400}"/>
                </a:ext>
              </a:extLst>
            </p:cNvPr>
            <p:cNvSpPr txBox="1"/>
            <p:nvPr/>
          </p:nvSpPr>
          <p:spPr>
            <a:xfrm>
              <a:off x="1304364" y="1443791"/>
              <a:ext cx="463923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모델별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학습 결과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(Model no. 4 : medium)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CC1FFC-9CCA-48B8-8C2C-7B1B087C92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EFAEDF1-434B-4D5C-80B8-B79DA98B92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0E919B-4112-42E0-95CF-D1352A9BC57F}"/>
                  </a:ext>
                </a:extLst>
              </p:cNvPr>
              <p:cNvSpPr txBox="1"/>
              <p:nvPr/>
            </p:nvSpPr>
            <p:spPr>
              <a:xfrm>
                <a:off x="6354137" y="6904142"/>
                <a:ext cx="43934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AFF9E44-0904-3A67-3DB0-EA55B5625E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6" b="50570"/>
          <a:stretch/>
        </p:blipFill>
        <p:spPr>
          <a:xfrm>
            <a:off x="1160288" y="1764788"/>
            <a:ext cx="6702724" cy="43437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BC3653-9167-4D90-96F9-96780F532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6" t="48312" r="12405"/>
          <a:stretch/>
        </p:blipFill>
        <p:spPr>
          <a:xfrm>
            <a:off x="7863012" y="1764788"/>
            <a:ext cx="3283134" cy="43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침수면적 분석모델 성능평가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17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366E6-B1D3-4ED7-B847-9113C5771708}"/>
              </a:ext>
            </a:extLst>
          </p:cNvPr>
          <p:cNvGrpSpPr/>
          <p:nvPr/>
        </p:nvGrpSpPr>
        <p:grpSpPr>
          <a:xfrm>
            <a:off x="430305" y="1205678"/>
            <a:ext cx="6755499" cy="381458"/>
            <a:chOff x="430306" y="1408458"/>
            <a:chExt cx="6755499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A7B3FF9B-9BA7-4C22-A7AE-73F508091400}"/>
                </a:ext>
              </a:extLst>
            </p:cNvPr>
            <p:cNvSpPr txBox="1"/>
            <p:nvPr/>
          </p:nvSpPr>
          <p:spPr>
            <a:xfrm>
              <a:off x="1304364" y="1443791"/>
              <a:ext cx="588144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추론 예시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(Model no. 4 :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Val_labels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vs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Pred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CC1FFC-9CCA-48B8-8C2C-7B1B087C92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EFAEDF1-434B-4D5C-80B8-B79DA98B92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0E919B-4112-42E0-95CF-D1352A9BC57F}"/>
                  </a:ext>
                </a:extLst>
              </p:cNvPr>
              <p:cNvSpPr txBox="1"/>
              <p:nvPr/>
            </p:nvSpPr>
            <p:spPr>
              <a:xfrm>
                <a:off x="6354137" y="6904142"/>
                <a:ext cx="43934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6AA45B4-8B94-0718-0552-B12D22A70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68" b="75053"/>
          <a:stretch/>
        </p:blipFill>
        <p:spPr>
          <a:xfrm>
            <a:off x="6422168" y="2278499"/>
            <a:ext cx="3908269" cy="2240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9932B3-4781-4485-B4BD-2A198BE33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7" r="24922" b="75387"/>
          <a:stretch/>
        </p:blipFill>
        <p:spPr>
          <a:xfrm>
            <a:off x="2419548" y="4548359"/>
            <a:ext cx="3908269" cy="22079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1FCB40-C92E-4422-A3E4-60310B361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9" t="293" r="25144" b="75362"/>
          <a:stretch/>
        </p:blipFill>
        <p:spPr>
          <a:xfrm>
            <a:off x="2419548" y="2309020"/>
            <a:ext cx="3908269" cy="2207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89FE5A-9679-444B-8AEF-B385C8BA7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02" b="75435"/>
          <a:stretch/>
        </p:blipFill>
        <p:spPr>
          <a:xfrm>
            <a:off x="6422169" y="4548359"/>
            <a:ext cx="3953086" cy="22079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0FD03D-38A9-46CF-B002-C02D3E7E1D82}"/>
              </a:ext>
            </a:extLst>
          </p:cNvPr>
          <p:cNvSpPr/>
          <p:nvPr/>
        </p:nvSpPr>
        <p:spPr>
          <a:xfrm>
            <a:off x="913806" y="2964035"/>
            <a:ext cx="1112580" cy="448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Labels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CDB3D7-196D-4A0A-8787-3CA85C83924D}"/>
              </a:ext>
            </a:extLst>
          </p:cNvPr>
          <p:cNvSpPr/>
          <p:nvPr/>
        </p:nvSpPr>
        <p:spPr>
          <a:xfrm>
            <a:off x="913806" y="5090785"/>
            <a:ext cx="1112580" cy="448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Predicted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6F0592-94B2-47CB-963D-CEE382D1F879}"/>
              </a:ext>
            </a:extLst>
          </p:cNvPr>
          <p:cNvSpPr/>
          <p:nvPr/>
        </p:nvSpPr>
        <p:spPr>
          <a:xfrm>
            <a:off x="3711245" y="1800629"/>
            <a:ext cx="1112580" cy="3555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잘 된 것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2A4224-84DC-4F59-BACF-2D5DD42BF773}"/>
              </a:ext>
            </a:extLst>
          </p:cNvPr>
          <p:cNvSpPr/>
          <p:nvPr/>
        </p:nvSpPr>
        <p:spPr>
          <a:xfrm>
            <a:off x="7869177" y="1800629"/>
            <a:ext cx="1361860" cy="3555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잘못된 것</a:t>
            </a:r>
          </a:p>
        </p:txBody>
      </p:sp>
    </p:spTree>
    <p:extLst>
      <p:ext uri="{BB962C8B-B14F-4D97-AF65-F5344CB8AC3E}">
        <p14:creationId xmlns:p14="http://schemas.microsoft.com/office/powerpoint/2010/main" val="372747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EAE6C-C479-487A-BCEA-384699E7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수해 상황판단 알고리즘 개발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031D3B-8C4B-4EF7-A04D-5DB01A89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18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8E3F12D-233B-47C5-A97B-ED1BD0E1175B}"/>
              </a:ext>
            </a:extLst>
          </p:cNvPr>
          <p:cNvGrpSpPr/>
          <p:nvPr/>
        </p:nvGrpSpPr>
        <p:grpSpPr>
          <a:xfrm>
            <a:off x="561617" y="1198802"/>
            <a:ext cx="5009003" cy="381458"/>
            <a:chOff x="430306" y="1408458"/>
            <a:chExt cx="5009003" cy="381458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FC86B833-26B5-473B-8842-C50F08E3C93A}"/>
                </a:ext>
              </a:extLst>
            </p:cNvPr>
            <p:cNvSpPr txBox="1"/>
            <p:nvPr/>
          </p:nvSpPr>
          <p:spPr>
            <a:xfrm>
              <a:off x="1304364" y="1443791"/>
              <a:ext cx="413494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수해 상황판단 알고리즘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7398D76-C59C-49A7-BED1-BB178DCFF15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7" name="사각형: 둥근 위쪽 모서리 24">
                <a:extLst>
                  <a:ext uri="{FF2B5EF4-FFF2-40B4-BE49-F238E27FC236}">
                    <a16:creationId xmlns:a16="http://schemas.microsoft.com/office/drawing/2014/main" id="{D98CF974-8B20-4EA6-86F8-5BCA400C3A3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EFC897-0D3B-4325-9F41-EE1A19A32A0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CC8769-B6C9-493F-AC06-975612F4D29C}"/>
              </a:ext>
            </a:extLst>
          </p:cNvPr>
          <p:cNvSpPr txBox="1"/>
          <p:nvPr/>
        </p:nvSpPr>
        <p:spPr>
          <a:xfrm>
            <a:off x="810213" y="1837502"/>
            <a:ext cx="7118598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영상분할 모델을 이용해서 수해정도를 판단하는 알고리즘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흐름도</a:t>
            </a:r>
            <a:r>
              <a:rPr lang="en-US" altLang="ko-KR" sz="1400" dirty="0">
                <a:latin typeface="+mn-ea"/>
              </a:rPr>
              <a:t>)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C1C98E5-6AC5-61BE-8E8C-79717A9B8A32}"/>
              </a:ext>
            </a:extLst>
          </p:cNvPr>
          <p:cNvSpPr/>
          <p:nvPr/>
        </p:nvSpPr>
        <p:spPr>
          <a:xfrm>
            <a:off x="889325" y="3999015"/>
            <a:ext cx="1242204" cy="650989"/>
          </a:xfrm>
          <a:prstGeom prst="roundRect">
            <a:avLst>
              <a:gd name="adj" fmla="val 474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CCTV </a:t>
            </a:r>
            <a:r>
              <a:rPr lang="ko-KR" altLang="en-US" sz="1400" dirty="0">
                <a:solidFill>
                  <a:schemeClr val="tx1"/>
                </a:solidFill>
              </a:rPr>
              <a:t>영상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5AFBEB-3B1C-71F0-6B0B-3F7DA4CADDC0}"/>
              </a:ext>
            </a:extLst>
          </p:cNvPr>
          <p:cNvSpPr/>
          <p:nvPr/>
        </p:nvSpPr>
        <p:spPr>
          <a:xfrm>
            <a:off x="2664773" y="3999015"/>
            <a:ext cx="1242204" cy="650989"/>
          </a:xfrm>
          <a:prstGeom prst="roundRect">
            <a:avLst>
              <a:gd name="adj" fmla="val 4741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침수 면적 분석 모델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9439B35-37A1-C7E1-9FD4-98FD44336E9A}"/>
              </a:ext>
            </a:extLst>
          </p:cNvPr>
          <p:cNvSpPr/>
          <p:nvPr/>
        </p:nvSpPr>
        <p:spPr>
          <a:xfrm>
            <a:off x="4440220" y="3788337"/>
            <a:ext cx="1581017" cy="1061050"/>
          </a:xfrm>
          <a:prstGeom prst="roundRect">
            <a:avLst>
              <a:gd name="adj" fmla="val 474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상태지표 계산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침수면적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침수속도 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68B798-6E27-008D-6CC5-62C6626FAC62}"/>
              </a:ext>
            </a:extLst>
          </p:cNvPr>
          <p:cNvSpPr/>
          <p:nvPr/>
        </p:nvSpPr>
        <p:spPr>
          <a:xfrm>
            <a:off x="8239719" y="2055517"/>
            <a:ext cx="3142068" cy="1169736"/>
          </a:xfrm>
          <a:prstGeom prst="roundRect">
            <a:avLst>
              <a:gd name="adj" fmla="val 770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13EC63F-4854-A537-BBB3-663FA171D0AA}"/>
              </a:ext>
            </a:extLst>
          </p:cNvPr>
          <p:cNvSpPr/>
          <p:nvPr/>
        </p:nvSpPr>
        <p:spPr>
          <a:xfrm>
            <a:off x="10041689" y="1802873"/>
            <a:ext cx="1340098" cy="41206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1st STEP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5649327-0C17-BEA7-6AAC-7580AC1A793B}"/>
              </a:ext>
            </a:extLst>
          </p:cNvPr>
          <p:cNvSpPr/>
          <p:nvPr/>
        </p:nvSpPr>
        <p:spPr>
          <a:xfrm>
            <a:off x="8863032" y="2392686"/>
            <a:ext cx="1793522" cy="650989"/>
          </a:xfrm>
          <a:prstGeom prst="roundRect">
            <a:avLst>
              <a:gd name="adj" fmla="val 4741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(YOLOv8 Seg)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영상 분할 모델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86DF98-2376-A400-3DB4-C5BE8409D898}"/>
              </a:ext>
            </a:extLst>
          </p:cNvPr>
          <p:cNvSpPr/>
          <p:nvPr/>
        </p:nvSpPr>
        <p:spPr>
          <a:xfrm>
            <a:off x="739277" y="3550747"/>
            <a:ext cx="10642510" cy="1451126"/>
          </a:xfrm>
          <a:prstGeom prst="roundRect">
            <a:avLst>
              <a:gd name="adj" fmla="val 770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B5F91C1-8938-1813-1CD3-398E561EF466}"/>
              </a:ext>
            </a:extLst>
          </p:cNvPr>
          <p:cNvSpPr/>
          <p:nvPr/>
        </p:nvSpPr>
        <p:spPr>
          <a:xfrm>
            <a:off x="739277" y="3270789"/>
            <a:ext cx="1340098" cy="41206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2nd STEP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21495DF-3668-4992-6A7F-2F106F358803}"/>
              </a:ext>
            </a:extLst>
          </p:cNvPr>
          <p:cNvCxnSpPr>
            <a:cxnSpLocks/>
            <a:stCxn id="18" idx="1"/>
            <a:endCxn id="12" idx="0"/>
          </p:cNvCxnSpPr>
          <p:nvPr/>
        </p:nvCxnSpPr>
        <p:spPr>
          <a:xfrm rot="10800000" flipV="1">
            <a:off x="3285876" y="2718181"/>
            <a:ext cx="5577157" cy="1280834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F20F782-B6AB-78C7-5E96-F802D56AAB9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2131529" y="4324510"/>
            <a:ext cx="53324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12165F-E3BB-7D31-0661-2995C2CD366D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906977" y="4318862"/>
            <a:ext cx="533243" cy="56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BB40F3D-8F38-3BE2-9963-56600A57AFF1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6021237" y="4318862"/>
            <a:ext cx="609714" cy="823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595E298-4A52-F3CE-DB62-F396DA4F5E4B}"/>
              </a:ext>
            </a:extLst>
          </p:cNvPr>
          <p:cNvSpPr/>
          <p:nvPr/>
        </p:nvSpPr>
        <p:spPr>
          <a:xfrm>
            <a:off x="4440221" y="5115901"/>
            <a:ext cx="6567085" cy="1061050"/>
          </a:xfrm>
          <a:prstGeom prst="roundRect">
            <a:avLst>
              <a:gd name="adj" fmla="val 474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3513" indent="103188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입력정보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상태지표</a:t>
            </a:r>
            <a:r>
              <a:rPr lang="en-US" altLang="ko-KR" sz="1400" dirty="0">
                <a:solidFill>
                  <a:schemeClr val="tx1"/>
                </a:solidFill>
              </a:rPr>
              <a:t>(CI)</a:t>
            </a:r>
            <a:r>
              <a:rPr lang="ko-KR" altLang="en-US" sz="1400" dirty="0">
                <a:solidFill>
                  <a:schemeClr val="tx1"/>
                </a:solidFill>
              </a:rPr>
              <a:t>설정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63513" lvl="1" indent="103188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시간 간격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l-GR" altLang="ko-KR" sz="1200" dirty="0">
                <a:solidFill>
                  <a:schemeClr val="tx1"/>
                </a:solidFill>
              </a:rPr>
              <a:t>Δ</a:t>
            </a:r>
            <a:r>
              <a:rPr lang="en-US" altLang="ko-KR" sz="1200" dirty="0">
                <a:solidFill>
                  <a:schemeClr val="tx1"/>
                </a:solidFill>
              </a:rPr>
              <a:t>t=t</a:t>
            </a:r>
            <a:r>
              <a:rPr lang="en-US" altLang="ko-KR" sz="1200" baseline="-25000" dirty="0">
                <a:solidFill>
                  <a:schemeClr val="tx1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-t</a:t>
            </a:r>
            <a:r>
              <a:rPr lang="en-US" altLang="ko-KR" sz="1200" baseline="-25000" dirty="0">
                <a:solidFill>
                  <a:schemeClr val="tx1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),</a:t>
            </a:r>
            <a:r>
              <a:rPr lang="ko-KR" altLang="en-US" sz="1200" dirty="0">
                <a:solidFill>
                  <a:schemeClr val="tx1"/>
                </a:solidFill>
              </a:rPr>
              <a:t>면적 변화량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l-GR" altLang="ko-KR" sz="1200" dirty="0">
                <a:solidFill>
                  <a:schemeClr val="tx1"/>
                </a:solidFill>
              </a:rPr>
              <a:t>Δ</a:t>
            </a:r>
            <a:r>
              <a:rPr lang="en-US" altLang="ko-KR" sz="1200" dirty="0">
                <a:solidFill>
                  <a:schemeClr val="tx1"/>
                </a:solidFill>
              </a:rPr>
              <a:t>a=a</a:t>
            </a:r>
            <a:r>
              <a:rPr lang="en-US" altLang="ko-KR" sz="1200" baseline="-25000" dirty="0">
                <a:solidFill>
                  <a:schemeClr val="tx1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-a</a:t>
            </a:r>
            <a:r>
              <a:rPr lang="en-US" altLang="ko-KR" sz="1200" baseline="-25000" dirty="0">
                <a:solidFill>
                  <a:schemeClr val="tx1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CAD0B9D-F09A-65F4-5152-A591AF127990}"/>
              </a:ext>
            </a:extLst>
          </p:cNvPr>
          <p:cNvCxnSpPr>
            <a:cxnSpLocks/>
            <a:stCxn id="53" idx="1"/>
            <a:endCxn id="12" idx="2"/>
          </p:cNvCxnSpPr>
          <p:nvPr/>
        </p:nvCxnSpPr>
        <p:spPr>
          <a:xfrm rot="10800000">
            <a:off x="3285875" y="4650004"/>
            <a:ext cx="1154346" cy="99642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9EC1B4C-5D51-07E8-5C60-49FD4DA3211F}"/>
              </a:ext>
            </a:extLst>
          </p:cNvPr>
          <p:cNvSpPr/>
          <p:nvPr/>
        </p:nvSpPr>
        <p:spPr>
          <a:xfrm>
            <a:off x="9879585" y="3900599"/>
            <a:ext cx="1355225" cy="877222"/>
          </a:xfrm>
          <a:prstGeom prst="roundRect">
            <a:avLst>
              <a:gd name="adj" fmla="val 474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경보 발생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4C4A8B7-F9B3-8D61-121A-2BAB5B82CCA4}"/>
              </a:ext>
            </a:extLst>
          </p:cNvPr>
          <p:cNvCxnSpPr>
            <a:cxnSpLocks/>
            <a:stCxn id="27" idx="3"/>
            <a:endCxn id="66" idx="1"/>
          </p:cNvCxnSpPr>
          <p:nvPr/>
        </p:nvCxnSpPr>
        <p:spPr>
          <a:xfrm>
            <a:off x="8899699" y="4327101"/>
            <a:ext cx="979886" cy="121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74982E-232B-4817-9A3B-EBF74E1D6AE3}"/>
              </a:ext>
            </a:extLst>
          </p:cNvPr>
          <p:cNvSpPr/>
          <p:nvPr/>
        </p:nvSpPr>
        <p:spPr>
          <a:xfrm>
            <a:off x="8239719" y="5370692"/>
            <a:ext cx="2677143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3513" lvl="1" indent="103188"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el-GR" altLang="ko-KR" sz="2000" dirty="0"/>
              <a:t>Δ</a:t>
            </a:r>
            <a:r>
              <a:rPr lang="en-US" altLang="ko-KR" sz="2000" dirty="0"/>
              <a:t>a/</a:t>
            </a:r>
            <a:r>
              <a:rPr lang="el-GR" altLang="ko-KR" sz="2000" dirty="0"/>
              <a:t> Δ</a:t>
            </a:r>
            <a:r>
              <a:rPr lang="en-US" altLang="ko-KR" sz="2000" dirty="0"/>
              <a:t>t &gt;= Threshold)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14AF60E-794C-44EE-BF03-3A97126665DA}"/>
              </a:ext>
            </a:extLst>
          </p:cNvPr>
          <p:cNvCxnSpPr>
            <a:cxnSpLocks/>
          </p:cNvCxnSpPr>
          <p:nvPr/>
        </p:nvCxnSpPr>
        <p:spPr>
          <a:xfrm>
            <a:off x="7851812" y="5689358"/>
            <a:ext cx="53324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612E5CB-DAB7-4AE5-9E54-2EFA650317BB}"/>
              </a:ext>
            </a:extLst>
          </p:cNvPr>
          <p:cNvSpPr/>
          <p:nvPr/>
        </p:nvSpPr>
        <p:spPr>
          <a:xfrm>
            <a:off x="6630951" y="3727683"/>
            <a:ext cx="2268748" cy="1198836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CI &gt;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문턱값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143C85-6B9B-44DA-AEE6-5AEFD87B66BE}"/>
              </a:ext>
            </a:extLst>
          </p:cNvPr>
          <p:cNvSpPr txBox="1"/>
          <p:nvPr/>
        </p:nvSpPr>
        <p:spPr>
          <a:xfrm>
            <a:off x="9153518" y="394953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904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D5463-00A6-4248-9956-A3513D6F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결과 및 토의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7EA8AA-4CB5-4DA9-9DFD-9FF10D89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24F27-56CB-4CB4-81C5-43957C09623F}"/>
              </a:ext>
            </a:extLst>
          </p:cNvPr>
          <p:cNvSpPr txBox="1"/>
          <p:nvPr/>
        </p:nvSpPr>
        <p:spPr>
          <a:xfrm>
            <a:off x="423678" y="1907034"/>
            <a:ext cx="4333463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추론 예시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물 객체 탐지 면적 및 면적 비율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프레임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251FFA-6FB8-9D04-4CB7-6C22798F96DD}"/>
              </a:ext>
            </a:extLst>
          </p:cNvPr>
          <p:cNvGrpSpPr/>
          <p:nvPr/>
        </p:nvGrpSpPr>
        <p:grpSpPr>
          <a:xfrm>
            <a:off x="561617" y="1198802"/>
            <a:ext cx="4744309" cy="381458"/>
            <a:chOff x="430306" y="1408458"/>
            <a:chExt cx="4744309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C04B0DCE-EC0B-FD7D-1798-0B9B78C68FDE}"/>
                </a:ext>
              </a:extLst>
            </p:cNvPr>
            <p:cNvSpPr txBox="1"/>
            <p:nvPr/>
          </p:nvSpPr>
          <p:spPr>
            <a:xfrm>
              <a:off x="1304365" y="1443791"/>
              <a:ext cx="387025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수해 상황판단 알고리즘의 성능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90F6E14-33EE-F95E-009F-F9807B755A2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B5062D1E-7B04-225E-EFCF-0CBE6A801AF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C67572-9611-E177-8F6C-EF83FA80326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F9B43BE-FB6A-01CB-6382-6B4143375481}"/>
              </a:ext>
            </a:extLst>
          </p:cNvPr>
          <p:cNvSpPr txBox="1"/>
          <p:nvPr/>
        </p:nvSpPr>
        <p:spPr>
          <a:xfrm>
            <a:off x="479425" y="5317629"/>
            <a:ext cx="4574871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+mn-ea"/>
              </a:rPr>
              <a:t>시나리오 조건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+mn-ea"/>
              </a:rPr>
              <a:t>시간 간격 </a:t>
            </a:r>
            <a:r>
              <a:rPr lang="en-US" altLang="ko-KR" sz="1400" dirty="0">
                <a:latin typeface="+mn-ea"/>
              </a:rPr>
              <a:t>: 5</a:t>
            </a:r>
            <a:r>
              <a:rPr lang="ko-KR" altLang="en-US" sz="1400" dirty="0">
                <a:latin typeface="+mn-ea"/>
              </a:rPr>
              <a:t>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변화량 </a:t>
            </a:r>
            <a:r>
              <a:rPr lang="en-US" altLang="ko-KR" sz="1400" dirty="0">
                <a:latin typeface="+mn-ea"/>
              </a:rPr>
              <a:t>: 5% </a:t>
            </a:r>
            <a:r>
              <a:rPr lang="ko-KR" altLang="en-US" sz="1400" dirty="0">
                <a:latin typeface="+mn-ea"/>
              </a:rPr>
              <a:t>일 경우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+mn-ea"/>
              </a:rPr>
              <a:t>Interval 270, 300, 330, 360, 390</a:t>
            </a:r>
            <a:r>
              <a:rPr lang="ko-KR" altLang="en-US" sz="1400" dirty="0">
                <a:latin typeface="+mn-ea"/>
              </a:rPr>
              <a:t>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경보 발생 됨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406F2-9E67-2992-996E-2A8DBCC95A66}"/>
              </a:ext>
            </a:extLst>
          </p:cNvPr>
          <p:cNvSpPr txBox="1"/>
          <p:nvPr/>
        </p:nvSpPr>
        <p:spPr>
          <a:xfrm>
            <a:off x="3278038" y="2344371"/>
            <a:ext cx="1627518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영상 속도 </a:t>
            </a:r>
            <a:r>
              <a:rPr lang="en-US" altLang="ko-KR" sz="1200" dirty="0">
                <a:latin typeface="+mn-ea"/>
              </a:rPr>
              <a:t>: 30F/</a:t>
            </a:r>
            <a:r>
              <a:rPr lang="ko-KR" altLang="en-US" sz="1200" dirty="0">
                <a:latin typeface="+mn-ea"/>
              </a:rPr>
              <a:t>초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B495B9-38E7-C031-D0D1-1419EE5D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648" y="2571504"/>
            <a:ext cx="3341140" cy="30523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3A8BA9-3259-BFA3-5B9A-AB5F68DF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493" y="2571504"/>
            <a:ext cx="3397326" cy="30776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85954D-84A3-3844-AD30-C86739533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50" y="2648037"/>
            <a:ext cx="4574946" cy="26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5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DD08A-D2BC-45EF-85B5-0B6562B8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 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62BADB-7699-4E78-8CFE-FC273C2A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C12B8-1EC7-4AE2-B23D-03E0E10AE038}"/>
              </a:ext>
            </a:extLst>
          </p:cNvPr>
          <p:cNvSpPr txBox="1"/>
          <p:nvPr/>
        </p:nvSpPr>
        <p:spPr>
          <a:xfrm>
            <a:off x="1199466" y="1765897"/>
            <a:ext cx="3195747" cy="36338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연구의 개요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연구의 목적 및 기대효과</a:t>
            </a:r>
            <a:endParaRPr lang="ko-KR" altLang="en-US" sz="1600" i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spc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en-US" altLang="ko-KR" sz="2000" b="1" spc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침수영상 분석모델 개발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수해 상황판단 알고리즘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및 토의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218610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D5463-00A6-4248-9956-A3513D6F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결과 및 토의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7EA8AA-4CB5-4DA9-9DFD-9FF10D89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20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24F27-56CB-4CB4-81C5-43957C09623F}"/>
              </a:ext>
            </a:extLst>
          </p:cNvPr>
          <p:cNvSpPr txBox="1"/>
          <p:nvPr/>
        </p:nvSpPr>
        <p:spPr>
          <a:xfrm>
            <a:off x="423678" y="1907034"/>
            <a:ext cx="4333463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물 객체 탐지의 문제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251FFA-6FB8-9D04-4CB7-6C22798F96DD}"/>
              </a:ext>
            </a:extLst>
          </p:cNvPr>
          <p:cNvGrpSpPr/>
          <p:nvPr/>
        </p:nvGrpSpPr>
        <p:grpSpPr>
          <a:xfrm>
            <a:off x="561617" y="1198802"/>
            <a:ext cx="4744309" cy="381458"/>
            <a:chOff x="430306" y="1408458"/>
            <a:chExt cx="4744309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C04B0DCE-EC0B-FD7D-1798-0B9B78C68FDE}"/>
                </a:ext>
              </a:extLst>
            </p:cNvPr>
            <p:cNvSpPr txBox="1"/>
            <p:nvPr/>
          </p:nvSpPr>
          <p:spPr>
            <a:xfrm>
              <a:off x="1304365" y="1443791"/>
              <a:ext cx="387025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수해 상황판단 알고리즘의 문제점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90F6E14-33EE-F95E-009F-F9807B755A2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B5062D1E-7B04-225E-EFCF-0CBE6A801AF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C67572-9611-E177-8F6C-EF83FA80326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F9B43BE-FB6A-01CB-6382-6B4143375481}"/>
              </a:ext>
            </a:extLst>
          </p:cNvPr>
          <p:cNvSpPr txBox="1"/>
          <p:nvPr/>
        </p:nvSpPr>
        <p:spPr>
          <a:xfrm>
            <a:off x="5719313" y="5543988"/>
            <a:ext cx="6085277" cy="62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물의 흐름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장애물 등에 의한 물 객체 탐지 및 면적 측정의 오류 발생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장애물에 의해 가려진 부위에도 물이 있는데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어떻게 할 것인지</a:t>
            </a:r>
            <a:r>
              <a:rPr lang="en-US" altLang="ko-KR" sz="1400" dirty="0">
                <a:latin typeface="+mn-ea"/>
              </a:rPr>
              <a:t>?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3A8BA9-3259-BFA3-5B9A-AB5F68DF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25" y="2325112"/>
            <a:ext cx="4517016" cy="40919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F19A71-C937-B30F-7EB8-DFFB47B6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27" y="2294678"/>
            <a:ext cx="5456748" cy="30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2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D5463-00A6-4248-9956-A3513D6F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실험 결과 및 토의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7EA8AA-4CB5-4DA9-9DFD-9FF10D89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21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24F27-56CB-4CB4-81C5-43957C09623F}"/>
              </a:ext>
            </a:extLst>
          </p:cNvPr>
          <p:cNvSpPr txBox="1"/>
          <p:nvPr/>
        </p:nvSpPr>
        <p:spPr>
          <a:xfrm>
            <a:off x="423678" y="1907034"/>
            <a:ext cx="1508639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>
                <a:latin typeface="+mn-ea"/>
              </a:rPr>
              <a:t>CCTV </a:t>
            </a:r>
            <a:r>
              <a:rPr lang="ko-KR" altLang="en-US" sz="1400" dirty="0">
                <a:latin typeface="+mn-ea"/>
              </a:rPr>
              <a:t>영상 예시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251FFA-6FB8-9D04-4CB7-6C22798F96DD}"/>
              </a:ext>
            </a:extLst>
          </p:cNvPr>
          <p:cNvGrpSpPr/>
          <p:nvPr/>
        </p:nvGrpSpPr>
        <p:grpSpPr>
          <a:xfrm>
            <a:off x="561617" y="1198802"/>
            <a:ext cx="4744309" cy="381458"/>
            <a:chOff x="430306" y="1408458"/>
            <a:chExt cx="4744309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C04B0DCE-EC0B-FD7D-1798-0B9B78C68FDE}"/>
                </a:ext>
              </a:extLst>
            </p:cNvPr>
            <p:cNvSpPr txBox="1"/>
            <p:nvPr/>
          </p:nvSpPr>
          <p:spPr>
            <a:xfrm>
              <a:off x="1304365" y="1443791"/>
              <a:ext cx="387025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고찰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성능향상 방법 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90F6E14-33EE-F95E-009F-F9807B755A2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B5062D1E-7B04-225E-EFCF-0CBE6A801AF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C67572-9611-E177-8F6C-EF83FA80326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8406F2-9E67-2992-996E-2A8DBCC95A66}"/>
              </a:ext>
            </a:extLst>
          </p:cNvPr>
          <p:cNvSpPr txBox="1"/>
          <p:nvPr/>
        </p:nvSpPr>
        <p:spPr>
          <a:xfrm>
            <a:off x="3278038" y="2344371"/>
            <a:ext cx="1627518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영상 속도 </a:t>
            </a:r>
            <a:r>
              <a:rPr lang="en-US" altLang="ko-KR" sz="1200" dirty="0">
                <a:latin typeface="+mn-ea"/>
              </a:rPr>
              <a:t>: 30F/</a:t>
            </a:r>
            <a:r>
              <a:rPr lang="ko-KR" altLang="en-US" sz="1200" dirty="0">
                <a:latin typeface="+mn-ea"/>
              </a:rPr>
              <a:t>초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D5BDE7-942E-449A-ADBB-B1ADA9E16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" y="2344371"/>
            <a:ext cx="5131991" cy="30318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CB2923-7C0E-40C7-BC1C-D71576FF0A07}"/>
              </a:ext>
            </a:extLst>
          </p:cNvPr>
          <p:cNvSpPr/>
          <p:nvPr/>
        </p:nvSpPr>
        <p:spPr>
          <a:xfrm>
            <a:off x="5897088" y="2339569"/>
            <a:ext cx="5981402" cy="1523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263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n-ea"/>
              </a:rPr>
              <a:t>CCTV</a:t>
            </a:r>
            <a:r>
              <a:rPr lang="ko-KR" altLang="en-US" sz="1600" dirty="0">
                <a:latin typeface="+mn-ea"/>
              </a:rPr>
              <a:t>가 고정된 촬영범위를 갖고 있다면 면적 </a:t>
            </a:r>
            <a:r>
              <a:rPr lang="ko-KR" altLang="en-US" sz="1600" dirty="0" err="1">
                <a:latin typeface="+mn-ea"/>
              </a:rPr>
              <a:t>임계값을</a:t>
            </a:r>
            <a:r>
              <a:rPr lang="ko-KR" altLang="en-US" sz="1600" dirty="0">
                <a:latin typeface="+mn-ea"/>
              </a:rPr>
              <a:t> 활용하는 것이 더 정확도를 높일 수 있음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449263" lvl="1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+mn-ea"/>
            </a:endParaRPr>
          </a:p>
          <a:p>
            <a:pPr marL="449263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자동차에 의해 가려진 부분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자동차도 수해면적에 포함</a:t>
            </a:r>
            <a:endParaRPr lang="ko-KR" altLang="en-US" dirty="0">
              <a:latin typeface="+mn-ea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B512F95-109F-4D15-B836-AE70D5625B6B}"/>
              </a:ext>
            </a:extLst>
          </p:cNvPr>
          <p:cNvSpPr/>
          <p:nvPr/>
        </p:nvSpPr>
        <p:spPr>
          <a:xfrm>
            <a:off x="552091" y="2339569"/>
            <a:ext cx="4390845" cy="3034687"/>
          </a:xfrm>
          <a:custGeom>
            <a:avLst/>
            <a:gdLst>
              <a:gd name="connsiteX0" fmla="*/ 2380890 w 4390845"/>
              <a:gd name="connsiteY0" fmla="*/ 0 h 3062378"/>
              <a:gd name="connsiteX1" fmla="*/ 8626 w 4390845"/>
              <a:gd name="connsiteY1" fmla="*/ 2372264 h 3062378"/>
              <a:gd name="connsiteX2" fmla="*/ 0 w 4390845"/>
              <a:gd name="connsiteY2" fmla="*/ 3062378 h 3062378"/>
              <a:gd name="connsiteX3" fmla="*/ 4390845 w 4390845"/>
              <a:gd name="connsiteY3" fmla="*/ 3062378 h 3062378"/>
              <a:gd name="connsiteX4" fmla="*/ 2380890 w 4390845"/>
              <a:gd name="connsiteY4" fmla="*/ 0 h 306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0845" h="3062378">
                <a:moveTo>
                  <a:pt x="2380890" y="0"/>
                </a:moveTo>
                <a:lnTo>
                  <a:pt x="8626" y="2372264"/>
                </a:lnTo>
                <a:lnTo>
                  <a:pt x="0" y="3062378"/>
                </a:lnTo>
                <a:lnTo>
                  <a:pt x="4390845" y="3062378"/>
                </a:lnTo>
                <a:lnTo>
                  <a:pt x="238089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6CAF44E4-30CF-4599-923C-3EE78FFCD48C}"/>
              </a:ext>
            </a:extLst>
          </p:cNvPr>
          <p:cNvSpPr/>
          <p:nvPr/>
        </p:nvSpPr>
        <p:spPr>
          <a:xfrm>
            <a:off x="561616" y="2344371"/>
            <a:ext cx="5067300" cy="3038475"/>
          </a:xfrm>
          <a:custGeom>
            <a:avLst/>
            <a:gdLst>
              <a:gd name="connsiteX0" fmla="*/ 2381250 w 5067300"/>
              <a:gd name="connsiteY0" fmla="*/ 0 h 3038475"/>
              <a:gd name="connsiteX1" fmla="*/ 9525 w 5067300"/>
              <a:gd name="connsiteY1" fmla="*/ 1885950 h 3038475"/>
              <a:gd name="connsiteX2" fmla="*/ 0 w 5067300"/>
              <a:gd name="connsiteY2" fmla="*/ 3019425 h 3038475"/>
              <a:gd name="connsiteX3" fmla="*/ 5067300 w 5067300"/>
              <a:gd name="connsiteY3" fmla="*/ 3038475 h 3038475"/>
              <a:gd name="connsiteX4" fmla="*/ 2381250 w 5067300"/>
              <a:gd name="connsiteY4" fmla="*/ 0 h 303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7300" h="3038475">
                <a:moveTo>
                  <a:pt x="2381250" y="0"/>
                </a:moveTo>
                <a:lnTo>
                  <a:pt x="9525" y="1885950"/>
                </a:lnTo>
                <a:lnTo>
                  <a:pt x="0" y="3019425"/>
                </a:lnTo>
                <a:lnTo>
                  <a:pt x="5067300" y="3038475"/>
                </a:lnTo>
                <a:lnTo>
                  <a:pt x="2381250" y="0"/>
                </a:lnTo>
                <a:close/>
              </a:path>
            </a:pathLst>
          </a:custGeom>
          <a:solidFill>
            <a:schemeClr val="accent2">
              <a:lumMod val="75000"/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B15E99-E563-40A6-8A20-0BEF2EAD5D56}"/>
              </a:ext>
            </a:extLst>
          </p:cNvPr>
          <p:cNvSpPr txBox="1"/>
          <p:nvPr/>
        </p:nvSpPr>
        <p:spPr>
          <a:xfrm>
            <a:off x="1583765" y="5706737"/>
            <a:ext cx="69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48%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EC3518-FF0E-473B-9B9E-ED32C974DA44}"/>
              </a:ext>
            </a:extLst>
          </p:cNvPr>
          <p:cNvSpPr txBox="1"/>
          <p:nvPr/>
        </p:nvSpPr>
        <p:spPr>
          <a:xfrm>
            <a:off x="3370801" y="5706737"/>
            <a:ext cx="69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54%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73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DE581-62AC-4799-AD99-0C547CEA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결론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766C30-4A76-4ED1-9B1F-4DD6FEAA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22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7B9F87-A335-4A15-BFFA-C838139A975D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985ED4EC-EA70-43A2-99B1-7BCFD7B98083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9D1F900-929A-4C79-8166-0F14DC7B38E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064CBD40-4486-4128-91F3-D3E3B118339D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2FFFD1-5D9D-426D-9A79-CB817795DA49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6F0D5F-FFDE-0D96-E429-29AD59DF514F}"/>
              </a:ext>
            </a:extLst>
          </p:cNvPr>
          <p:cNvGrpSpPr/>
          <p:nvPr/>
        </p:nvGrpSpPr>
        <p:grpSpPr>
          <a:xfrm>
            <a:off x="430305" y="4374164"/>
            <a:ext cx="3895805" cy="381458"/>
            <a:chOff x="430306" y="1408458"/>
            <a:chExt cx="3895805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5CC122D7-9105-0310-6BA2-0495DEB1698F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연구의 한계 및 추후 연구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06310E0-F338-E3A9-F56F-F7627AB4D933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EC50D003-260B-D87A-0F1C-3B4E75970670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EB1B6E-F5DA-7A94-DD20-970355F1EF0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C623C6F-8F3A-3DA2-1F21-BFBFD00BA9AB}"/>
              </a:ext>
            </a:extLst>
          </p:cNvPr>
          <p:cNvSpPr txBox="1"/>
          <p:nvPr/>
        </p:nvSpPr>
        <p:spPr>
          <a:xfrm>
            <a:off x="932575" y="1837535"/>
            <a:ext cx="9573476" cy="62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수해 상황 판단 알고리즘의 적용 가능성을 이론적으로 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정밀한 보완을 통해 발전 가능성 있음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YOLOv8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nano</a:t>
            </a:r>
            <a:r>
              <a:rPr lang="ko-KR" altLang="en-US" sz="1400" dirty="0">
                <a:latin typeface="+mn-ea"/>
              </a:rPr>
              <a:t> 모델과 </a:t>
            </a:r>
            <a:r>
              <a:rPr lang="en-US" altLang="ko-KR" sz="1400" dirty="0">
                <a:latin typeface="+mn-ea"/>
              </a:rPr>
              <a:t>medium</a:t>
            </a:r>
            <a:r>
              <a:rPr lang="ko-KR" altLang="en-US" sz="1400" dirty="0">
                <a:latin typeface="+mn-ea"/>
              </a:rPr>
              <a:t>모델의 물 객체 탐지 성능 양호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221F2-96BC-8D36-518C-BE8979BB98B7}"/>
              </a:ext>
            </a:extLst>
          </p:cNvPr>
          <p:cNvSpPr txBox="1"/>
          <p:nvPr/>
        </p:nvSpPr>
        <p:spPr>
          <a:xfrm>
            <a:off x="902770" y="4894564"/>
            <a:ext cx="9854369" cy="146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물 객체 면적 노이즈 개선 필요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형태가  지속적으로 변하기 때문에 노이즈가 특히 많이 발생 됨</a:t>
            </a:r>
            <a:r>
              <a:rPr lang="en-US" altLang="ko-KR" sz="1400" dirty="0">
                <a:latin typeface="+mn-ea"/>
              </a:rPr>
              <a:t>.(</a:t>
            </a:r>
            <a:r>
              <a:rPr lang="ko-KR" altLang="en-US" sz="1400" dirty="0">
                <a:latin typeface="+mn-ea"/>
              </a:rPr>
              <a:t>흐름 및 외력에 의해 발생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dirty="0">
                <a:latin typeface="+mn-ea"/>
              </a:rPr>
              <a:t>이동평균 및 </a:t>
            </a:r>
            <a:r>
              <a:rPr lang="en-US" altLang="ko-KR" sz="1400" dirty="0">
                <a:latin typeface="+mn-ea"/>
              </a:rPr>
              <a:t>Low pass filter </a:t>
            </a:r>
            <a:r>
              <a:rPr lang="ko-KR" altLang="en-US" sz="1400" dirty="0">
                <a:latin typeface="+mn-ea"/>
              </a:rPr>
              <a:t>등을 포함한 다양한 노이즈 제거 방법에 대한 연구 필요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장애물에 가려진 부분의 면적 처리에 대한 방법 검토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영상의 면적으로 수위 측정 방법 연구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691FA5D-E648-33E0-BE5B-5ECCA3D59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198837"/>
              </p:ext>
            </p:extLst>
          </p:nvPr>
        </p:nvGraphicFramePr>
        <p:xfrm>
          <a:off x="1047527" y="2553591"/>
          <a:ext cx="9718233" cy="13674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82375">
                  <a:extLst>
                    <a:ext uri="{9D8B030D-6E8A-4147-A177-3AD203B41FA5}">
                      <a16:colId xmlns:a16="http://schemas.microsoft.com/office/drawing/2014/main" val="2548193895"/>
                    </a:ext>
                  </a:extLst>
                </a:gridCol>
                <a:gridCol w="972302">
                  <a:extLst>
                    <a:ext uri="{9D8B030D-6E8A-4147-A177-3AD203B41FA5}">
                      <a16:colId xmlns:a16="http://schemas.microsoft.com/office/drawing/2014/main" val="1779686492"/>
                    </a:ext>
                  </a:extLst>
                </a:gridCol>
                <a:gridCol w="1166759">
                  <a:extLst>
                    <a:ext uri="{9D8B030D-6E8A-4147-A177-3AD203B41FA5}">
                      <a16:colId xmlns:a16="http://schemas.microsoft.com/office/drawing/2014/main" val="1369447797"/>
                    </a:ext>
                  </a:extLst>
                </a:gridCol>
                <a:gridCol w="847320">
                  <a:extLst>
                    <a:ext uri="{9D8B030D-6E8A-4147-A177-3AD203B41FA5}">
                      <a16:colId xmlns:a16="http://schemas.microsoft.com/office/drawing/2014/main" val="15848907"/>
                    </a:ext>
                  </a:extLst>
                </a:gridCol>
                <a:gridCol w="629728">
                  <a:extLst>
                    <a:ext uri="{9D8B030D-6E8A-4147-A177-3AD203B41FA5}">
                      <a16:colId xmlns:a16="http://schemas.microsoft.com/office/drawing/2014/main" val="2819429563"/>
                    </a:ext>
                  </a:extLst>
                </a:gridCol>
                <a:gridCol w="733245">
                  <a:extLst>
                    <a:ext uri="{9D8B030D-6E8A-4147-A177-3AD203B41FA5}">
                      <a16:colId xmlns:a16="http://schemas.microsoft.com/office/drawing/2014/main" val="3523511103"/>
                    </a:ext>
                  </a:extLst>
                </a:gridCol>
                <a:gridCol w="1156928">
                  <a:extLst>
                    <a:ext uri="{9D8B030D-6E8A-4147-A177-3AD203B41FA5}">
                      <a16:colId xmlns:a16="http://schemas.microsoft.com/office/drawing/2014/main" val="705662055"/>
                    </a:ext>
                  </a:extLst>
                </a:gridCol>
                <a:gridCol w="1243192">
                  <a:extLst>
                    <a:ext uri="{9D8B030D-6E8A-4147-A177-3AD203B41FA5}">
                      <a16:colId xmlns:a16="http://schemas.microsoft.com/office/drawing/2014/main" val="359034103"/>
                    </a:ext>
                  </a:extLst>
                </a:gridCol>
                <a:gridCol w="1243192">
                  <a:extLst>
                    <a:ext uri="{9D8B030D-6E8A-4147-A177-3AD203B41FA5}">
                      <a16:colId xmlns:a16="http://schemas.microsoft.com/office/drawing/2014/main" val="2424498324"/>
                    </a:ext>
                  </a:extLst>
                </a:gridCol>
                <a:gridCol w="1243192">
                  <a:extLst>
                    <a:ext uri="{9D8B030D-6E8A-4147-A177-3AD203B41FA5}">
                      <a16:colId xmlns:a16="http://schemas.microsoft.com/office/drawing/2014/main" val="2345291711"/>
                    </a:ext>
                  </a:extLst>
                </a:gridCol>
              </a:tblGrid>
              <a:tr h="2933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NO.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effectLst/>
                        </a:rPr>
                        <a:t>IMAGE</a:t>
                      </a:r>
                      <a:r>
                        <a:rPr lang="ko-KR" altLang="en-US" sz="1400" kern="1200" dirty="0">
                          <a:effectLst/>
                        </a:rPr>
                        <a:t>수</a:t>
                      </a:r>
                      <a:endParaRPr lang="en-US" altLang="ko-KR" sz="1400" b="1" kern="12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effectLst/>
                        </a:rPr>
                        <a:t>PRETRAINED</a:t>
                      </a:r>
                      <a:endParaRPr lang="en-US" altLang="ko-KR" sz="1400" b="1" kern="12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BATCH-SIZE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IMG-SIZE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EPOCH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MASK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014924"/>
                  </a:ext>
                </a:extLst>
              </a:tr>
              <a:tr h="246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mAP50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mAP50-95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91018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yolov8n-seg.pt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16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138/300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0.794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0.708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0.502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75069516"/>
                  </a:ext>
                </a:extLst>
              </a:tr>
              <a:tr h="37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effectLst/>
                          <a:latin typeface="+mj-ea"/>
                          <a:ea typeface="+mj-ea"/>
                        </a:rPr>
                        <a:t>yolov8m-seg.pt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98/300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0.812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0.736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j-ea"/>
                          <a:ea typeface="+mj-ea"/>
                        </a:rPr>
                        <a:t>0.533</a:t>
                      </a:r>
                      <a:endParaRPr lang="ko-KR" altLang="en-US" sz="11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459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396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4239E-2CD1-09A2-62C5-1D43F33E842E}"/>
              </a:ext>
            </a:extLst>
          </p:cNvPr>
          <p:cNvSpPr txBox="1"/>
          <p:nvPr/>
        </p:nvSpPr>
        <p:spPr>
          <a:xfrm>
            <a:off x="2750630" y="2614997"/>
            <a:ext cx="7047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r>
              <a:rPr lang="en-US" altLang="ko-KR" sz="8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sz="8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FEE81F-10EF-42C3-9DD6-47CEFF9D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516C2B2C-548D-4198-9EFE-2B5CC6B4669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07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비교</a:t>
            </a:r>
            <a:r>
              <a:rPr lang="en-US" altLang="ko-KR" dirty="0"/>
              <a:t>(</a:t>
            </a:r>
            <a:r>
              <a:rPr lang="ko-KR" altLang="en-US" dirty="0"/>
              <a:t>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24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366E6-B1D3-4ED7-B847-9113C5771708}"/>
              </a:ext>
            </a:extLst>
          </p:cNvPr>
          <p:cNvGrpSpPr/>
          <p:nvPr/>
        </p:nvGrpSpPr>
        <p:grpSpPr>
          <a:xfrm>
            <a:off x="430305" y="1205678"/>
            <a:ext cx="5009989" cy="381458"/>
            <a:chOff x="430306" y="1408458"/>
            <a:chExt cx="5009989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A7B3FF9B-9BA7-4C22-A7AE-73F508091400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Batch-size/Image-size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성능 비교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CC1FFC-9CCA-48B8-8C2C-7B1B087C92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EFAEDF1-434B-4D5C-80B8-B79DA98B92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0E919B-4112-42E0-95CF-D1352A9BC57F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10688AF-2C32-4CBD-9B5D-0042413B2041}"/>
              </a:ext>
            </a:extLst>
          </p:cNvPr>
          <p:cNvSpPr txBox="1"/>
          <p:nvPr/>
        </p:nvSpPr>
        <p:spPr>
          <a:xfrm>
            <a:off x="1047526" y="4185860"/>
            <a:ext cx="9951151" cy="1741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YoloV8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Segmentation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pretrained model (</a:t>
            </a:r>
            <a:r>
              <a:rPr lang="en-US" altLang="ko-KR" sz="1400" dirty="0" err="1">
                <a:latin typeface="+mn-ea"/>
              </a:rPr>
              <a:t>nano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학습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Batch-Size </a:t>
            </a:r>
            <a:r>
              <a:rPr lang="ko-KR" altLang="en-US" sz="1400" dirty="0">
                <a:latin typeface="+mn-ea"/>
              </a:rPr>
              <a:t>및 </a:t>
            </a:r>
            <a:r>
              <a:rPr lang="en-US" altLang="ko-KR" sz="1400" dirty="0">
                <a:latin typeface="+mn-ea"/>
              </a:rPr>
              <a:t>Image-size</a:t>
            </a:r>
            <a:r>
              <a:rPr lang="ko-KR" altLang="en-US" sz="1400" dirty="0">
                <a:latin typeface="+mn-ea"/>
              </a:rPr>
              <a:t>에 따른 결과 비교</a:t>
            </a:r>
            <a:r>
              <a:rPr lang="en-US" altLang="ko-KR" sz="1400" dirty="0">
                <a:latin typeface="+mn-ea"/>
              </a:rPr>
              <a:t>. Seed = 1 </a:t>
            </a:r>
            <a:r>
              <a:rPr lang="ko-KR" altLang="en-US" sz="1400" dirty="0">
                <a:latin typeface="+mn-ea"/>
              </a:rPr>
              <a:t>로 데이터 고정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결론</a:t>
            </a:r>
            <a:endParaRPr lang="en-US" altLang="ko-KR" sz="1400" dirty="0">
              <a:latin typeface="+mn-ea"/>
            </a:endParaRPr>
          </a:p>
          <a:p>
            <a:pPr marL="637200" lvl="1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Img</a:t>
            </a:r>
            <a:r>
              <a:rPr lang="en-US" altLang="ko-KR" sz="1400" dirty="0">
                <a:latin typeface="+mn-ea"/>
              </a:rPr>
              <a:t>-size </a:t>
            </a:r>
            <a:r>
              <a:rPr lang="ko-KR" altLang="en-US" sz="1400" dirty="0">
                <a:latin typeface="+mn-ea"/>
              </a:rPr>
              <a:t>동일할 때 </a:t>
            </a:r>
            <a:r>
              <a:rPr lang="en-US" altLang="ko-KR" sz="1400" dirty="0">
                <a:latin typeface="+mn-ea"/>
              </a:rPr>
              <a:t>batch-size </a:t>
            </a:r>
            <a:r>
              <a:rPr lang="ko-KR" altLang="en-US" sz="1400" dirty="0">
                <a:latin typeface="+mn-ea"/>
              </a:rPr>
              <a:t>클 수록 유리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작은 차이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 marL="637200" lvl="1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Batch-size </a:t>
            </a:r>
            <a:r>
              <a:rPr lang="ko-KR" altLang="en-US" sz="1400" dirty="0">
                <a:latin typeface="+mn-ea"/>
              </a:rPr>
              <a:t>보다 </a:t>
            </a:r>
            <a:r>
              <a:rPr lang="en-US" altLang="ko-KR" sz="1400" dirty="0" err="1">
                <a:latin typeface="+mn-ea"/>
              </a:rPr>
              <a:t>Img</a:t>
            </a:r>
            <a:r>
              <a:rPr lang="en-US" altLang="ko-KR" sz="1400" dirty="0">
                <a:latin typeface="+mn-ea"/>
              </a:rPr>
              <a:t>-size </a:t>
            </a:r>
            <a:r>
              <a:rPr lang="ko-KR" altLang="en-US" sz="1400" dirty="0">
                <a:latin typeface="+mn-ea"/>
              </a:rPr>
              <a:t>가 더 중요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성능차이 큼</a:t>
            </a:r>
            <a:r>
              <a:rPr lang="en-US" altLang="ko-KR" sz="1400" dirty="0">
                <a:latin typeface="+mn-ea"/>
              </a:rPr>
              <a:t>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95FA48E-FA29-D950-17E8-9627AFE97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936226"/>
              </p:ext>
            </p:extLst>
          </p:nvPr>
        </p:nvGraphicFramePr>
        <p:xfrm>
          <a:off x="1047526" y="1743639"/>
          <a:ext cx="9559840" cy="214719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77708">
                  <a:extLst>
                    <a:ext uri="{9D8B030D-6E8A-4147-A177-3AD203B41FA5}">
                      <a16:colId xmlns:a16="http://schemas.microsoft.com/office/drawing/2014/main" val="2548193895"/>
                    </a:ext>
                  </a:extLst>
                </a:gridCol>
                <a:gridCol w="972302">
                  <a:extLst>
                    <a:ext uri="{9D8B030D-6E8A-4147-A177-3AD203B41FA5}">
                      <a16:colId xmlns:a16="http://schemas.microsoft.com/office/drawing/2014/main" val="1779686492"/>
                    </a:ext>
                  </a:extLst>
                </a:gridCol>
                <a:gridCol w="1166759">
                  <a:extLst>
                    <a:ext uri="{9D8B030D-6E8A-4147-A177-3AD203B41FA5}">
                      <a16:colId xmlns:a16="http://schemas.microsoft.com/office/drawing/2014/main" val="1369447797"/>
                    </a:ext>
                  </a:extLst>
                </a:gridCol>
                <a:gridCol w="1026751">
                  <a:extLst>
                    <a:ext uri="{9D8B030D-6E8A-4147-A177-3AD203B41FA5}">
                      <a16:colId xmlns:a16="http://schemas.microsoft.com/office/drawing/2014/main" val="15848907"/>
                    </a:ext>
                  </a:extLst>
                </a:gridCol>
                <a:gridCol w="1136405">
                  <a:extLst>
                    <a:ext uri="{9D8B030D-6E8A-4147-A177-3AD203B41FA5}">
                      <a16:colId xmlns:a16="http://schemas.microsoft.com/office/drawing/2014/main" val="2819429563"/>
                    </a:ext>
                  </a:extLst>
                </a:gridCol>
                <a:gridCol w="955983">
                  <a:extLst>
                    <a:ext uri="{9D8B030D-6E8A-4147-A177-3AD203B41FA5}">
                      <a16:colId xmlns:a16="http://schemas.microsoft.com/office/drawing/2014/main" val="3523511103"/>
                    </a:ext>
                  </a:extLst>
                </a:gridCol>
                <a:gridCol w="955983">
                  <a:extLst>
                    <a:ext uri="{9D8B030D-6E8A-4147-A177-3AD203B41FA5}">
                      <a16:colId xmlns:a16="http://schemas.microsoft.com/office/drawing/2014/main" val="705662055"/>
                    </a:ext>
                  </a:extLst>
                </a:gridCol>
                <a:gridCol w="955983">
                  <a:extLst>
                    <a:ext uri="{9D8B030D-6E8A-4147-A177-3AD203B41FA5}">
                      <a16:colId xmlns:a16="http://schemas.microsoft.com/office/drawing/2014/main" val="359034103"/>
                    </a:ext>
                  </a:extLst>
                </a:gridCol>
                <a:gridCol w="955983">
                  <a:extLst>
                    <a:ext uri="{9D8B030D-6E8A-4147-A177-3AD203B41FA5}">
                      <a16:colId xmlns:a16="http://schemas.microsoft.com/office/drawing/2014/main" val="2424498324"/>
                    </a:ext>
                  </a:extLst>
                </a:gridCol>
                <a:gridCol w="955983">
                  <a:extLst>
                    <a:ext uri="{9D8B030D-6E8A-4147-A177-3AD203B41FA5}">
                      <a16:colId xmlns:a16="http://schemas.microsoft.com/office/drawing/2014/main" val="2345291711"/>
                    </a:ext>
                  </a:extLst>
                </a:gridCol>
              </a:tblGrid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NO.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effectLst/>
                        </a:rPr>
                        <a:t>IMAGE</a:t>
                      </a:r>
                      <a:r>
                        <a:rPr lang="ko-KR" altLang="en-US" sz="1400" kern="1200" dirty="0">
                          <a:effectLst/>
                        </a:rPr>
                        <a:t>수</a:t>
                      </a:r>
                      <a:endParaRPr lang="en-US" altLang="ko-KR" sz="1400" b="1" kern="12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effectLst/>
                        </a:rPr>
                        <a:t>PRETRAINED</a:t>
                      </a:r>
                      <a:endParaRPr lang="en-US" altLang="ko-KR" sz="1400" b="1" kern="12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BATCH-SIZE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IMG-SIZE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EPOCH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MASK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014924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mAP50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mAP50-95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91018"/>
                  </a:ext>
                </a:extLst>
              </a:tr>
              <a:tr h="512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effectLst/>
                          <a:latin typeface="+mj-ea"/>
                          <a:ea typeface="+mj-ea"/>
                        </a:rPr>
                        <a:t>yolov8n-seg.pt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j-ea"/>
                          <a:ea typeface="+mj-ea"/>
                        </a:rPr>
                        <a:t>16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j-ea"/>
                          <a:ea typeface="+mj-ea"/>
                        </a:rPr>
                        <a:t>640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125/300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0.829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j-ea"/>
                          <a:ea typeface="+mj-ea"/>
                        </a:rPr>
                        <a:t>0.625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j-ea"/>
                          <a:ea typeface="+mj-ea"/>
                        </a:rPr>
                        <a:t>0.716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j-ea"/>
                          <a:ea typeface="+mj-ea"/>
                        </a:rPr>
                        <a:t>0.506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40639304"/>
                  </a:ext>
                </a:extLst>
              </a:tr>
              <a:tr h="512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yolov8n-seg.pt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j-ea"/>
                          <a:ea typeface="+mj-ea"/>
                        </a:rPr>
                        <a:t>32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j-ea"/>
                          <a:ea typeface="+mj-ea"/>
                        </a:rPr>
                        <a:t>320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156/300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0.817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0.62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0.681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0.461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181368"/>
                  </a:ext>
                </a:extLst>
              </a:tr>
              <a:tr h="512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4180:1195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yolov8n-seg.pt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j-ea"/>
                          <a:ea typeface="+mj-ea"/>
                        </a:rPr>
                        <a:t>64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j-ea"/>
                          <a:ea typeface="+mj-ea"/>
                        </a:rPr>
                        <a:t>320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189/300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j-ea"/>
                          <a:ea typeface="+mj-ea"/>
                        </a:rPr>
                        <a:t>0.835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0.609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0.694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0.470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83863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55EC5C3-BB47-44A6-953F-3FC94E699DA6}"/>
              </a:ext>
            </a:extLst>
          </p:cNvPr>
          <p:cNvSpPr/>
          <p:nvPr/>
        </p:nvSpPr>
        <p:spPr>
          <a:xfrm>
            <a:off x="3619501" y="1743639"/>
            <a:ext cx="2099812" cy="214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042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2B0A6-8FD4-4AA6-B097-97899838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B98E26-2088-4F5F-A277-EAE430D8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25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9E95B3-FE11-46E4-AF46-D98A15225B6B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BBA84A79-1187-4203-9878-83D7CC8DE98B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Category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2948473-8564-47C8-93EA-046B5ACDE3E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7" name="사각형: 둥근 위쪽 모서리 24">
                <a:extLst>
                  <a:ext uri="{FF2B5EF4-FFF2-40B4-BE49-F238E27FC236}">
                    <a16:creationId xmlns:a16="http://schemas.microsoft.com/office/drawing/2014/main" id="{9F961D07-F91E-4923-818C-27B2F6A8DBDF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73DA3-5769-463E-9D76-195C28F3C48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445FDDA-B436-4758-AFEC-EC07F1A8C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7707"/>
          <a:stretch/>
        </p:blipFill>
        <p:spPr>
          <a:xfrm>
            <a:off x="670785" y="1951273"/>
            <a:ext cx="3548480" cy="36380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236AEF-D0E9-4F3E-B287-D9867C17D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562"/>
          <a:stretch/>
        </p:blipFill>
        <p:spPr>
          <a:xfrm>
            <a:off x="3716878" y="1946343"/>
            <a:ext cx="4003572" cy="269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D07E45-DA61-4A45-ACED-C335B19E5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33" b="3823"/>
          <a:stretch/>
        </p:blipFill>
        <p:spPr>
          <a:xfrm>
            <a:off x="3716878" y="2301833"/>
            <a:ext cx="4003578" cy="34178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0E88ECE-D42C-4A11-A8A1-A51CCB6F4A85}"/>
              </a:ext>
            </a:extLst>
          </p:cNvPr>
          <p:cNvSpPr/>
          <p:nvPr/>
        </p:nvSpPr>
        <p:spPr>
          <a:xfrm>
            <a:off x="1306754" y="2195627"/>
            <a:ext cx="347743" cy="1435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F852BD4-A7DB-4DFD-AFCC-5299E6A47312}"/>
              </a:ext>
            </a:extLst>
          </p:cNvPr>
          <p:cNvSpPr/>
          <p:nvPr/>
        </p:nvSpPr>
        <p:spPr>
          <a:xfrm>
            <a:off x="1641796" y="2377924"/>
            <a:ext cx="347743" cy="143539"/>
          </a:xfrm>
          <a:prstGeom prst="round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F1B077-37CD-4D83-90AF-9A08B21D8758}"/>
              </a:ext>
            </a:extLst>
          </p:cNvPr>
          <p:cNvSpPr/>
          <p:nvPr/>
        </p:nvSpPr>
        <p:spPr>
          <a:xfrm>
            <a:off x="1654497" y="2879174"/>
            <a:ext cx="347743" cy="143539"/>
          </a:xfrm>
          <a:prstGeom prst="round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2BAD68E-7DE5-46C1-8D8E-BDBF18732E16}"/>
              </a:ext>
            </a:extLst>
          </p:cNvPr>
          <p:cNvSpPr/>
          <p:nvPr/>
        </p:nvSpPr>
        <p:spPr>
          <a:xfrm>
            <a:off x="1306754" y="2541246"/>
            <a:ext cx="347743" cy="1435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D240684-FCED-45BE-87C5-B809B77E0656}"/>
              </a:ext>
            </a:extLst>
          </p:cNvPr>
          <p:cNvSpPr/>
          <p:nvPr/>
        </p:nvSpPr>
        <p:spPr>
          <a:xfrm>
            <a:off x="1306754" y="2718517"/>
            <a:ext cx="347743" cy="1435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1081F69-BE49-4B15-80B5-57B4F68B6D13}"/>
              </a:ext>
            </a:extLst>
          </p:cNvPr>
          <p:cNvSpPr/>
          <p:nvPr/>
        </p:nvSpPr>
        <p:spPr>
          <a:xfrm>
            <a:off x="1306754" y="3073059"/>
            <a:ext cx="347743" cy="1435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946DDA9-B30E-429E-A6BD-F8D752F87F47}"/>
              </a:ext>
            </a:extLst>
          </p:cNvPr>
          <p:cNvSpPr/>
          <p:nvPr/>
        </p:nvSpPr>
        <p:spPr>
          <a:xfrm>
            <a:off x="1654496" y="3205340"/>
            <a:ext cx="347743" cy="1435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5355174-B6CC-49D3-AEE9-D2A61CA98F73}"/>
              </a:ext>
            </a:extLst>
          </p:cNvPr>
          <p:cNvSpPr/>
          <p:nvPr/>
        </p:nvSpPr>
        <p:spPr>
          <a:xfrm>
            <a:off x="1641796" y="3386805"/>
            <a:ext cx="347743" cy="1435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03E947F-A0DF-473D-9AAF-F86A7638087F}"/>
              </a:ext>
            </a:extLst>
          </p:cNvPr>
          <p:cNvSpPr/>
          <p:nvPr/>
        </p:nvSpPr>
        <p:spPr>
          <a:xfrm>
            <a:off x="1294053" y="3394751"/>
            <a:ext cx="347743" cy="1435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EF564A-2926-4A4A-BB37-CF9CFDC9AE79}"/>
              </a:ext>
            </a:extLst>
          </p:cNvPr>
          <p:cNvSpPr/>
          <p:nvPr/>
        </p:nvSpPr>
        <p:spPr>
          <a:xfrm>
            <a:off x="1294053" y="3222417"/>
            <a:ext cx="347743" cy="1435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F5021EE-C7A9-4DA8-BE6A-18B47DEE49B2}"/>
              </a:ext>
            </a:extLst>
          </p:cNvPr>
          <p:cNvSpPr/>
          <p:nvPr/>
        </p:nvSpPr>
        <p:spPr>
          <a:xfrm>
            <a:off x="5139064" y="5532831"/>
            <a:ext cx="338948" cy="18680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40AE74A-11B3-4085-B0D6-F06CFD46B197}"/>
              </a:ext>
            </a:extLst>
          </p:cNvPr>
          <p:cNvSpPr/>
          <p:nvPr/>
        </p:nvSpPr>
        <p:spPr>
          <a:xfrm>
            <a:off x="1294053" y="2361310"/>
            <a:ext cx="347743" cy="1435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7BADC23-0BD8-4E96-A1C2-8B5D78CE380E}"/>
              </a:ext>
            </a:extLst>
          </p:cNvPr>
          <p:cNvSpPr/>
          <p:nvPr/>
        </p:nvSpPr>
        <p:spPr>
          <a:xfrm>
            <a:off x="1306754" y="2895788"/>
            <a:ext cx="347743" cy="14353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561C0A-B814-7F29-E035-D231222F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25" y="1113110"/>
            <a:ext cx="4477110" cy="252962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B40B801-F230-026F-D202-250041A13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725" y="3655829"/>
            <a:ext cx="4477110" cy="255620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22F0189-43A8-FAC6-1091-00EE59B94D65}"/>
              </a:ext>
            </a:extLst>
          </p:cNvPr>
          <p:cNvSpPr/>
          <p:nvPr/>
        </p:nvSpPr>
        <p:spPr>
          <a:xfrm>
            <a:off x="5139064" y="5346029"/>
            <a:ext cx="338948" cy="18680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278D970-694B-A160-0D63-20756C4437C3}"/>
              </a:ext>
            </a:extLst>
          </p:cNvPr>
          <p:cNvSpPr/>
          <p:nvPr/>
        </p:nvSpPr>
        <p:spPr>
          <a:xfrm>
            <a:off x="4760469" y="3595920"/>
            <a:ext cx="338948" cy="18680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F8C37B5-3F58-41A2-CF9D-4F2F22234782}"/>
              </a:ext>
            </a:extLst>
          </p:cNvPr>
          <p:cNvSpPr/>
          <p:nvPr/>
        </p:nvSpPr>
        <p:spPr>
          <a:xfrm>
            <a:off x="4760469" y="3402370"/>
            <a:ext cx="338948" cy="18680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55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2B0A6-8FD4-4AA6-B097-97899838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B98E26-2088-4F5F-A277-EAE430D8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26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1D0848-9CBD-4279-8A6A-8D0B8DEBA8C4}"/>
              </a:ext>
            </a:extLst>
          </p:cNvPr>
          <p:cNvGrpSpPr/>
          <p:nvPr/>
        </p:nvGrpSpPr>
        <p:grpSpPr>
          <a:xfrm>
            <a:off x="485290" y="1104910"/>
            <a:ext cx="3895805" cy="381458"/>
            <a:chOff x="430306" y="1408458"/>
            <a:chExt cx="3895805" cy="381458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B0BD5E00-529D-415D-B297-54E618EDD846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학습을 위한 준비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D4103C4-70FE-449F-830D-37296AFC981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7" name="사각형: 둥근 위쪽 모서리 24">
                <a:extLst>
                  <a:ext uri="{FF2B5EF4-FFF2-40B4-BE49-F238E27FC236}">
                    <a16:creationId xmlns:a16="http://schemas.microsoft.com/office/drawing/2014/main" id="{9E191893-60B3-4C55-8F78-052C2E1B66C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9D60BF-3F65-49E3-BB54-1A318F0E66E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B21A2F-FC8B-4207-B26B-C26D27A1FF3E}"/>
              </a:ext>
            </a:extLst>
          </p:cNvPr>
          <p:cNvSpPr/>
          <p:nvPr/>
        </p:nvSpPr>
        <p:spPr>
          <a:xfrm>
            <a:off x="1863306" y="3792279"/>
            <a:ext cx="3588588" cy="822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JSON </a:t>
            </a:r>
            <a:r>
              <a:rPr lang="ko-KR" altLang="en-US" sz="1400" dirty="0"/>
              <a:t>파일 분석을 통해 키</a:t>
            </a:r>
            <a:r>
              <a:rPr lang="en-US" altLang="ko-KR" sz="1400" dirty="0"/>
              <a:t>,Value</a:t>
            </a:r>
            <a:r>
              <a:rPr lang="ko-KR" altLang="en-US" sz="1400" dirty="0"/>
              <a:t> 값 추출</a:t>
            </a:r>
            <a:endParaRPr lang="en-US" altLang="ko-KR" sz="1400" dirty="0"/>
          </a:p>
          <a:p>
            <a:pPr algn="ctr"/>
            <a:r>
              <a:rPr lang="ko-KR" altLang="en-US" sz="1400" dirty="0"/>
              <a:t>학습을 위한 </a:t>
            </a:r>
            <a:r>
              <a:rPr lang="en-US" altLang="ko-KR" sz="1400" dirty="0"/>
              <a:t>Category </a:t>
            </a:r>
            <a:r>
              <a:rPr lang="ko-KR" altLang="en-US" sz="1400" dirty="0"/>
              <a:t>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0C605-107D-4819-8802-C0AC75567645}"/>
              </a:ext>
            </a:extLst>
          </p:cNvPr>
          <p:cNvSpPr/>
          <p:nvPr/>
        </p:nvSpPr>
        <p:spPr>
          <a:xfrm>
            <a:off x="8865271" y="2230748"/>
            <a:ext cx="2161309" cy="897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학습용 </a:t>
            </a:r>
            <a:endParaRPr lang="en-US" altLang="ko-KR" dirty="0"/>
          </a:p>
          <a:p>
            <a:pPr algn="ctr"/>
            <a:r>
              <a:rPr lang="ko-KR" altLang="en-US" dirty="0"/>
              <a:t>이미지파일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TXT</a:t>
            </a:r>
            <a:r>
              <a:rPr lang="ko-KR" altLang="en-US" dirty="0"/>
              <a:t>파일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102F7-9064-4CC2-ADB9-025E81EC3440}"/>
              </a:ext>
            </a:extLst>
          </p:cNvPr>
          <p:cNvSpPr txBox="1"/>
          <p:nvPr/>
        </p:nvSpPr>
        <p:spPr>
          <a:xfrm>
            <a:off x="1331739" y="4904718"/>
            <a:ext cx="7812261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400" dirty="0">
                <a:latin typeface="+mn-ea"/>
              </a:rPr>
              <a:t>Dataset</a:t>
            </a:r>
            <a:r>
              <a:rPr lang="ko-KR" altLang="en-US" sz="1400" dirty="0">
                <a:latin typeface="+mn-ea"/>
              </a:rPr>
              <a:t>의 객체 분석 </a:t>
            </a:r>
            <a:r>
              <a:rPr lang="en-US" altLang="ko-KR" sz="1400" dirty="0">
                <a:latin typeface="+mn-ea"/>
              </a:rPr>
              <a:t>: Json </a:t>
            </a:r>
            <a:r>
              <a:rPr lang="ko-KR" altLang="en-US" sz="1400" dirty="0">
                <a:latin typeface="+mn-ea"/>
              </a:rPr>
              <a:t>형식 분석</a:t>
            </a:r>
            <a:r>
              <a:rPr lang="en-US" altLang="ko-KR" sz="1400" dirty="0">
                <a:latin typeface="+mn-ea"/>
              </a:rPr>
              <a:t>, key</a:t>
            </a:r>
            <a:r>
              <a:rPr lang="ko-KR" altLang="en-US" sz="1400" dirty="0">
                <a:latin typeface="+mn-ea"/>
              </a:rPr>
              <a:t>값 및 </a:t>
            </a:r>
            <a:r>
              <a:rPr lang="en-US" altLang="ko-KR" sz="1400" dirty="0">
                <a:latin typeface="+mn-ea"/>
              </a:rPr>
              <a:t>Value </a:t>
            </a:r>
            <a:r>
              <a:rPr lang="ko-KR" altLang="en-US" sz="1400" dirty="0">
                <a:latin typeface="+mn-ea"/>
              </a:rPr>
              <a:t>추출 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dirty="0">
                <a:latin typeface="+mn-ea"/>
              </a:rPr>
              <a:t>학습을 위해 필요한 </a:t>
            </a:r>
            <a:r>
              <a:rPr lang="en-US" altLang="ko-KR" sz="1400" dirty="0">
                <a:latin typeface="+mn-ea"/>
              </a:rPr>
              <a:t>Value(</a:t>
            </a:r>
            <a:r>
              <a:rPr lang="en-US" altLang="ko-KR" sz="1400" dirty="0" err="1">
                <a:latin typeface="+mn-ea"/>
              </a:rPr>
              <a:t>Category_id</a:t>
            </a:r>
            <a:r>
              <a:rPr lang="en-US" altLang="ko-KR" sz="1400" dirty="0">
                <a:latin typeface="+mn-ea"/>
              </a:rPr>
              <a:t> : flood 3</a:t>
            </a:r>
            <a:r>
              <a:rPr lang="ko-KR" altLang="en-US" sz="1400" dirty="0">
                <a:latin typeface="+mn-ea"/>
              </a:rPr>
              <a:t>종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및 수량 결정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dirty="0">
                <a:latin typeface="+mn-ea"/>
              </a:rPr>
              <a:t>결정된 이미지 및 </a:t>
            </a:r>
            <a:r>
              <a:rPr lang="en-US" altLang="ko-KR" sz="1400" dirty="0">
                <a:latin typeface="+mn-ea"/>
              </a:rPr>
              <a:t>Json </a:t>
            </a:r>
            <a:r>
              <a:rPr lang="ko-KR" altLang="en-US" sz="1400" dirty="0">
                <a:latin typeface="+mn-ea"/>
              </a:rPr>
              <a:t>파일 저장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400" dirty="0">
                <a:latin typeface="+mn-ea"/>
              </a:rPr>
              <a:t>YOLOv8 Segmentation </a:t>
            </a:r>
            <a:r>
              <a:rPr lang="ko-KR" altLang="en-US" sz="1400" dirty="0">
                <a:latin typeface="+mn-ea"/>
              </a:rPr>
              <a:t>학습을 위해 </a:t>
            </a:r>
            <a:r>
              <a:rPr lang="en-US" altLang="ko-KR" sz="1400" dirty="0">
                <a:latin typeface="+mn-ea"/>
              </a:rPr>
              <a:t>TXT </a:t>
            </a:r>
            <a:r>
              <a:rPr lang="ko-KR" altLang="en-US" sz="1400" dirty="0">
                <a:latin typeface="+mn-ea"/>
              </a:rPr>
              <a:t>파일로 변환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Category_id</a:t>
            </a:r>
            <a:r>
              <a:rPr lang="en-US" altLang="ko-KR" sz="1400" dirty="0">
                <a:latin typeface="+mn-ea"/>
              </a:rPr>
              <a:t>, Segmentation data)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E554DD3-AEBE-45D9-AB7A-564F06C344FD}"/>
              </a:ext>
            </a:extLst>
          </p:cNvPr>
          <p:cNvSpPr/>
          <p:nvPr/>
        </p:nvSpPr>
        <p:spPr>
          <a:xfrm>
            <a:off x="3069721" y="2552510"/>
            <a:ext cx="1207698" cy="2769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4CCCD60-D649-4135-9021-FD905BDBE405}"/>
              </a:ext>
            </a:extLst>
          </p:cNvPr>
          <p:cNvSpPr/>
          <p:nvPr/>
        </p:nvSpPr>
        <p:spPr>
          <a:xfrm>
            <a:off x="7251291" y="2552510"/>
            <a:ext cx="1207698" cy="2769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BA3A2E-D4F8-4D65-89EE-8973D62FA765}"/>
              </a:ext>
            </a:extLst>
          </p:cNvPr>
          <p:cNvSpPr/>
          <p:nvPr/>
        </p:nvSpPr>
        <p:spPr>
          <a:xfrm>
            <a:off x="971780" y="2257022"/>
            <a:ext cx="1691660" cy="827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JSON</a:t>
            </a:r>
            <a:br>
              <a:rPr lang="en-US" altLang="ko-KR" dirty="0"/>
            </a:br>
            <a:r>
              <a:rPr lang="en-US" altLang="ko-KR" dirty="0"/>
              <a:t>(Annotation)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0BB40E-3748-4626-9D35-1C0099816D01}"/>
              </a:ext>
            </a:extLst>
          </p:cNvPr>
          <p:cNvSpPr/>
          <p:nvPr/>
        </p:nvSpPr>
        <p:spPr>
          <a:xfrm>
            <a:off x="4638386" y="2221858"/>
            <a:ext cx="2251937" cy="897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학습용  이미지 </a:t>
            </a:r>
            <a:r>
              <a:rPr lang="en-US" altLang="ko-KR" dirty="0"/>
              <a:t>Filename</a:t>
            </a:r>
            <a:r>
              <a:rPr lang="ko-KR" altLang="en-US" dirty="0"/>
              <a:t> 추출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9943B76-4356-42F8-B6A8-CAA1E45C33FA}"/>
              </a:ext>
            </a:extLst>
          </p:cNvPr>
          <p:cNvSpPr/>
          <p:nvPr/>
        </p:nvSpPr>
        <p:spPr>
          <a:xfrm rot="16200000">
            <a:off x="3262238" y="3172394"/>
            <a:ext cx="822663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983689-F27C-4A24-9B43-63FE2EF080B0}"/>
              </a:ext>
            </a:extLst>
          </p:cNvPr>
          <p:cNvSpPr/>
          <p:nvPr/>
        </p:nvSpPr>
        <p:spPr>
          <a:xfrm>
            <a:off x="6441599" y="3792279"/>
            <a:ext cx="2827082" cy="822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TXT</a:t>
            </a:r>
            <a:r>
              <a:rPr lang="ko-KR" altLang="en-US" sz="1400" dirty="0"/>
              <a:t> 형식으로 변환</a:t>
            </a:r>
            <a:r>
              <a:rPr lang="en-US" altLang="ko-KR" sz="1400" dirty="0"/>
              <a:t>, </a:t>
            </a:r>
            <a:r>
              <a:rPr lang="ko-KR" altLang="en-US" sz="1400" dirty="0"/>
              <a:t>정규화</a:t>
            </a:r>
            <a:endParaRPr lang="en-US" altLang="ko-KR" sz="1400" dirty="0"/>
          </a:p>
          <a:p>
            <a:pPr algn="ctr"/>
            <a:r>
              <a:rPr lang="en-US" altLang="ko-KR" sz="1400" dirty="0"/>
              <a:t>(Category id, segmentation data)</a:t>
            </a:r>
            <a:endParaRPr lang="ko-KR" altLang="en-US" sz="1400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F44EB8E-C497-4BAC-8D6A-9C8757088D5C}"/>
              </a:ext>
            </a:extLst>
          </p:cNvPr>
          <p:cNvSpPr/>
          <p:nvPr/>
        </p:nvSpPr>
        <p:spPr>
          <a:xfrm rot="16200000">
            <a:off x="7443809" y="3172394"/>
            <a:ext cx="822663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03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침수면적 분석모델 성능평가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27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366E6-B1D3-4ED7-B847-9113C5771708}"/>
              </a:ext>
            </a:extLst>
          </p:cNvPr>
          <p:cNvGrpSpPr/>
          <p:nvPr/>
        </p:nvGrpSpPr>
        <p:grpSpPr>
          <a:xfrm>
            <a:off x="430305" y="1205678"/>
            <a:ext cx="5009989" cy="381458"/>
            <a:chOff x="430306" y="1408458"/>
            <a:chExt cx="5009989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A7B3FF9B-9BA7-4C22-A7AE-73F508091400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모델별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학습 결과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(Model no. 4 : nano)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CC1FFC-9CCA-48B8-8C2C-7B1B087C92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EFAEDF1-434B-4D5C-80B8-B79DA98B92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0E919B-4112-42E0-95CF-D1352A9BC57F}"/>
                  </a:ext>
                </a:extLst>
              </p:cNvPr>
              <p:cNvSpPr txBox="1"/>
              <p:nvPr/>
            </p:nvSpPr>
            <p:spPr>
              <a:xfrm>
                <a:off x="6354137" y="6904142"/>
                <a:ext cx="43934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59B3327-3228-3F70-15CA-C3999678D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r="7463"/>
          <a:stretch/>
        </p:blipFill>
        <p:spPr>
          <a:xfrm>
            <a:off x="567405" y="2015157"/>
            <a:ext cx="4789600" cy="42117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B9EC4B-DD2F-7995-1B12-00FBD89E8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833" y="2015157"/>
            <a:ext cx="6306733" cy="42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14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침수면적 분석모델 성능평가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28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366E6-B1D3-4ED7-B847-9113C5771708}"/>
              </a:ext>
            </a:extLst>
          </p:cNvPr>
          <p:cNvGrpSpPr/>
          <p:nvPr/>
        </p:nvGrpSpPr>
        <p:grpSpPr>
          <a:xfrm>
            <a:off x="430305" y="1205678"/>
            <a:ext cx="5009989" cy="381458"/>
            <a:chOff x="430306" y="1408458"/>
            <a:chExt cx="5009989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A7B3FF9B-9BA7-4C22-A7AE-73F508091400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모델별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학습 결과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(Model no. 4 : nano)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CC1FFC-9CCA-48B8-8C2C-7B1B087C92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EFAEDF1-434B-4D5C-80B8-B79DA98B92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0E919B-4112-42E0-95CF-D1352A9BC57F}"/>
                  </a:ext>
                </a:extLst>
              </p:cNvPr>
              <p:cNvSpPr txBox="1"/>
              <p:nvPr/>
            </p:nvSpPr>
            <p:spPr>
              <a:xfrm>
                <a:off x="6354137" y="6904142"/>
                <a:ext cx="43934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41E568B-4F1E-AC5E-8A12-E65C0A724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1255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21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침수면적 분석모델 성능평가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29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366E6-B1D3-4ED7-B847-9113C5771708}"/>
              </a:ext>
            </a:extLst>
          </p:cNvPr>
          <p:cNvGrpSpPr/>
          <p:nvPr/>
        </p:nvGrpSpPr>
        <p:grpSpPr>
          <a:xfrm>
            <a:off x="430305" y="1205678"/>
            <a:ext cx="6755499" cy="381458"/>
            <a:chOff x="430306" y="1408458"/>
            <a:chExt cx="6755499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A7B3FF9B-9BA7-4C22-A7AE-73F508091400}"/>
                </a:ext>
              </a:extLst>
            </p:cNvPr>
            <p:cNvSpPr txBox="1"/>
            <p:nvPr/>
          </p:nvSpPr>
          <p:spPr>
            <a:xfrm>
              <a:off x="1304364" y="1443791"/>
              <a:ext cx="588144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모델별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학습 결과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(Model no. 4 : nano –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Val_labels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CC1FFC-9CCA-48B8-8C2C-7B1B087C92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EFAEDF1-434B-4D5C-80B8-B79DA98B92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0E919B-4112-42E0-95CF-D1352A9BC57F}"/>
                  </a:ext>
                </a:extLst>
              </p:cNvPr>
              <p:cNvSpPr txBox="1"/>
              <p:nvPr/>
            </p:nvSpPr>
            <p:spPr>
              <a:xfrm>
                <a:off x="6354137" y="6904142"/>
                <a:ext cx="43934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73E2EC7-83DB-0258-1F92-602A369C8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63" y="1587137"/>
            <a:ext cx="9082499" cy="52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0EB63-1F22-4C6C-90A5-9526C454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연구의 개요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3D3D2CC-A437-4283-B95A-4CAE91D1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3EB490-5A13-4A55-A2F6-1F074CBE44CB}"/>
              </a:ext>
            </a:extLst>
          </p:cNvPr>
          <p:cNvGrpSpPr/>
          <p:nvPr/>
        </p:nvGrpSpPr>
        <p:grpSpPr>
          <a:xfrm>
            <a:off x="430307" y="1408458"/>
            <a:ext cx="3895805" cy="381458"/>
            <a:chOff x="430306" y="1408458"/>
            <a:chExt cx="3895805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E0294BBF-A3BD-42D9-ACF0-F91432C5A763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배경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A0FEDAB-C3E7-468B-8C98-DCA9100E4FE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44D5770D-6CDF-4652-A52C-3EC53BEBA571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D66EDE-853F-4C11-BAAE-6FA667E18042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482B199-3585-4011-9E07-C8FEF7535C76}"/>
              </a:ext>
            </a:extLst>
          </p:cNvPr>
          <p:cNvSpPr txBox="1"/>
          <p:nvPr/>
        </p:nvSpPr>
        <p:spPr>
          <a:xfrm>
            <a:off x="7192022" y="5630635"/>
            <a:ext cx="329769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국지적 재해상황 및 기존 재해 예방 방법</a:t>
            </a:r>
          </a:p>
        </p:txBody>
      </p:sp>
      <p:pic>
        <p:nvPicPr>
          <p:cNvPr id="10" name="Picture 2" descr="포토] 궁평2지하차도 침수, 구조작업 진행">
            <a:extLst>
              <a:ext uri="{FF2B5EF4-FFF2-40B4-BE49-F238E27FC236}">
                <a16:creationId xmlns:a16="http://schemas.microsoft.com/office/drawing/2014/main" id="{F0A4B0AC-628C-4AB1-8039-9432B263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31" y="1337495"/>
            <a:ext cx="3648390" cy="228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모래 임시 둑' 터진 오송 미호강물··· 3분새 지하차도 덮쳤다">
            <a:extLst>
              <a:ext uri="{FF2B5EF4-FFF2-40B4-BE49-F238E27FC236}">
                <a16:creationId xmlns:a16="http://schemas.microsoft.com/office/drawing/2014/main" id="{8126DCBA-3217-4A31-BDDB-3BDE24AAC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2" y="3916886"/>
            <a:ext cx="2735641" cy="152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홍수 막아라” 시뮬레이션 통한 홍수 예방: 대만, 호주, 한국 사례 | 한국에스리">
            <a:extLst>
              <a:ext uri="{FF2B5EF4-FFF2-40B4-BE49-F238E27FC236}">
                <a16:creationId xmlns:a16="http://schemas.microsoft.com/office/drawing/2014/main" id="{20F0C5F4-5708-4435-B8AD-F4E8FA7ED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861" y="3916886"/>
            <a:ext cx="2111660" cy="152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A7F7F5A-7570-367F-27FF-FA219DC37C0E}"/>
              </a:ext>
            </a:extLst>
          </p:cNvPr>
          <p:cNvSpPr/>
          <p:nvPr/>
        </p:nvSpPr>
        <p:spPr>
          <a:xfrm>
            <a:off x="758014" y="2169585"/>
            <a:ext cx="5336389" cy="2160876"/>
          </a:xfrm>
          <a:prstGeom prst="roundRect">
            <a:avLst>
              <a:gd name="adj" fmla="val 4472"/>
            </a:avLst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재해상황 빈도 점진적 증가 추세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좁은 지역에 집중적으로 발생되는 호우 및 강수량 증가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집중호우는 급격한 상황변화를 야기하고 이에 대처하지 못할 때 인명피해 발생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예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 2023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년 충북 청주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오송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궁평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지하차도 사고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  2022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년 포항시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POSCO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공장 침수 사고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7902948-83DA-638A-808D-4EB4DF83E82A}"/>
              </a:ext>
            </a:extLst>
          </p:cNvPr>
          <p:cNvSpPr/>
          <p:nvPr/>
        </p:nvSpPr>
        <p:spPr>
          <a:xfrm>
            <a:off x="758015" y="1951470"/>
            <a:ext cx="2281806" cy="28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기후변화 현황 및 영향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0CC6D4-733F-8DDC-ED01-1802E48A053B}"/>
              </a:ext>
            </a:extLst>
          </p:cNvPr>
          <p:cNvSpPr/>
          <p:nvPr/>
        </p:nvSpPr>
        <p:spPr>
          <a:xfrm>
            <a:off x="758015" y="4647631"/>
            <a:ext cx="5336388" cy="924322"/>
          </a:xfrm>
          <a:prstGeom prst="roundRect">
            <a:avLst>
              <a:gd name="adj" fmla="val 44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위험지역 실시간 모니터링을 통해 대응 필요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긴급 상황 판단 및 경보 시스템 필요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5420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C97469-526B-41E2-B4DD-1B51218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30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366E6-B1D3-4ED7-B847-9113C5771708}"/>
              </a:ext>
            </a:extLst>
          </p:cNvPr>
          <p:cNvGrpSpPr/>
          <p:nvPr/>
        </p:nvGrpSpPr>
        <p:grpSpPr>
          <a:xfrm>
            <a:off x="430305" y="1205678"/>
            <a:ext cx="6695114" cy="381458"/>
            <a:chOff x="430306" y="1408458"/>
            <a:chExt cx="6695114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A7B3FF9B-9BA7-4C22-A7AE-73F508091400}"/>
                </a:ext>
              </a:extLst>
            </p:cNvPr>
            <p:cNvSpPr txBox="1"/>
            <p:nvPr/>
          </p:nvSpPr>
          <p:spPr>
            <a:xfrm>
              <a:off x="1304364" y="1443791"/>
              <a:ext cx="582105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모델별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학습 결과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(Model no. 4 : nano – </a:t>
              </a:r>
              <a:r>
                <a:rPr lang="en-US" altLang="ko-KR" sz="1800" b="1" dirty="0" err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Val_pred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ECC1FFC-9CCA-48B8-8C2C-7B1B087C9288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3EFAEDF1-434B-4D5C-80B8-B79DA98B928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0E919B-4112-42E0-95CF-D1352A9BC57F}"/>
                  </a:ext>
                </a:extLst>
              </p:cNvPr>
              <p:cNvSpPr txBox="1"/>
              <p:nvPr/>
            </p:nvSpPr>
            <p:spPr>
              <a:xfrm>
                <a:off x="6354137" y="6904142"/>
                <a:ext cx="43934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74E834C-B896-45C6-8364-EBB9FFDA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침수면적 분석모델 성능평가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808E1-46CF-7090-E4C0-0AF6CDD55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63" y="1587137"/>
            <a:ext cx="9082500" cy="520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1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26628-2EB7-443C-B1D8-2F2B52B1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연구의 개요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192F143-B98D-48E5-B96E-A7795A97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B6AF30-E249-48B6-8420-26DD0BAFBF20}"/>
              </a:ext>
            </a:extLst>
          </p:cNvPr>
          <p:cNvGrpSpPr/>
          <p:nvPr/>
        </p:nvGrpSpPr>
        <p:grpSpPr>
          <a:xfrm>
            <a:off x="430305" y="1446121"/>
            <a:ext cx="5009989" cy="381458"/>
            <a:chOff x="430306" y="1408458"/>
            <a:chExt cx="5009989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16B0C5A3-679E-4A44-855C-A1B2F3A31493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현행 대응 체계 및 개선 방법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C820B39-4E0F-422A-AD21-A09932DB54E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24">
                <a:extLst>
                  <a:ext uri="{FF2B5EF4-FFF2-40B4-BE49-F238E27FC236}">
                    <a16:creationId xmlns:a16="http://schemas.microsoft.com/office/drawing/2014/main" id="{2F924581-B3BE-4183-9596-5CEEAB12E09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201B2-6604-43EF-A564-AF56C6A1417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E5C8A55-EFF1-4E08-A1DE-F1CBB56C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49" y="2178220"/>
            <a:ext cx="5225741" cy="250156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66624B-1BA4-44E8-0A19-5BA19F8841BC}"/>
              </a:ext>
            </a:extLst>
          </p:cNvPr>
          <p:cNvSpPr/>
          <p:nvPr/>
        </p:nvSpPr>
        <p:spPr>
          <a:xfrm>
            <a:off x="671119" y="2332140"/>
            <a:ext cx="5312632" cy="697050"/>
          </a:xfrm>
          <a:prstGeom prst="roundRect">
            <a:avLst>
              <a:gd name="adj" fmla="val 4472"/>
            </a:avLst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</a:rPr>
              <a:t>대규모 치수공사 및 예보시스템 운영</a:t>
            </a:r>
            <a:endParaRPr lang="en-US" altLang="ko-KR" sz="1200" dirty="0">
              <a:ln w="0"/>
              <a:solidFill>
                <a:schemeClr val="tx1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</a:rPr>
              <a:t>실시간 영상정보를 이용한 관제요원의 감시</a:t>
            </a:r>
            <a:endParaRPr lang="en-US" altLang="ko-KR" sz="1200" dirty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E861F3C-CE71-4611-0EB0-24401F29F573}"/>
              </a:ext>
            </a:extLst>
          </p:cNvPr>
          <p:cNvSpPr/>
          <p:nvPr/>
        </p:nvSpPr>
        <p:spPr>
          <a:xfrm>
            <a:off x="671119" y="2114025"/>
            <a:ext cx="1568742" cy="28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현행 대응 체계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557EC7-3BE5-9D99-5987-511F2E3CB3CA}"/>
              </a:ext>
            </a:extLst>
          </p:cNvPr>
          <p:cNvSpPr/>
          <p:nvPr/>
        </p:nvSpPr>
        <p:spPr>
          <a:xfrm>
            <a:off x="671118" y="3410615"/>
            <a:ext cx="5312633" cy="918104"/>
          </a:xfrm>
          <a:prstGeom prst="roundRect">
            <a:avLst>
              <a:gd name="adj" fmla="val 4472"/>
            </a:avLst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</a:rPr>
              <a:t>치수공사 등의 방법은 예방적 조치</a:t>
            </a:r>
            <a:r>
              <a:rPr lang="en-US" altLang="ko-KR" sz="1200" dirty="0">
                <a:ln w="0"/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</a:rPr>
              <a:t>긴급히 변화하는 상황 파악 어려움</a:t>
            </a:r>
            <a:endParaRPr lang="en-US" altLang="ko-KR" sz="1200" dirty="0">
              <a:ln w="0"/>
              <a:solidFill>
                <a:schemeClr val="tx1"/>
              </a:solidFill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</a:rPr>
              <a:t>관측요원에 의한 감시는 </a:t>
            </a:r>
            <a:r>
              <a:rPr lang="en-US" altLang="ko-KR" sz="1200" dirty="0">
                <a:ln w="0"/>
                <a:solidFill>
                  <a:schemeClr val="tx1"/>
                </a:solidFill>
                <a:latin typeface="+mn-ea"/>
              </a:rPr>
              <a:t>24</a:t>
            </a: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</a:rPr>
              <a:t>시간 완벽한 감시 불가능</a:t>
            </a:r>
            <a:r>
              <a:rPr lang="en-US" altLang="ko-KR" sz="1200" dirty="0">
                <a:ln w="0"/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</a:rPr>
              <a:t>반복된 환경</a:t>
            </a:r>
            <a:r>
              <a:rPr lang="en-US" altLang="ko-KR" sz="1200" dirty="0">
                <a:ln w="0"/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</a:rPr>
              <a:t>피로</a:t>
            </a:r>
            <a:r>
              <a:rPr lang="en-US" altLang="ko-KR" sz="1200" dirty="0">
                <a:ln w="0"/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</a:rPr>
              <a:t>집중력저하</a:t>
            </a:r>
            <a:r>
              <a:rPr lang="en-US" altLang="ko-KR" sz="1200" dirty="0">
                <a:ln w="0"/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E4F0B06-46A5-3857-BA00-3EB3BA1F28B7}"/>
              </a:ext>
            </a:extLst>
          </p:cNvPr>
          <p:cNvSpPr/>
          <p:nvPr/>
        </p:nvSpPr>
        <p:spPr>
          <a:xfrm>
            <a:off x="671119" y="3192500"/>
            <a:ext cx="1568742" cy="28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문제점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2EA0222-EDF4-16D1-C611-25B26CAE8349}"/>
              </a:ext>
            </a:extLst>
          </p:cNvPr>
          <p:cNvSpPr/>
          <p:nvPr/>
        </p:nvSpPr>
        <p:spPr>
          <a:xfrm>
            <a:off x="671118" y="4710143"/>
            <a:ext cx="7164199" cy="1782730"/>
          </a:xfrm>
          <a:prstGeom prst="roundRect">
            <a:avLst>
              <a:gd name="adj" fmla="val 4472"/>
            </a:avLst>
          </a:prstGeom>
          <a:solidFill>
            <a:schemeClr val="bg1"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관제요원</a:t>
            </a:r>
            <a:r>
              <a:rPr lang="en-US" altLang="ko-KR" sz="1200" dirty="0">
                <a:ln w="0"/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대신 </a:t>
            </a:r>
            <a:r>
              <a:rPr lang="ko-KR" altLang="en-US" sz="1200" b="1" dirty="0">
                <a:ln w="0"/>
                <a:solidFill>
                  <a:schemeClr val="tx1"/>
                </a:solidFill>
                <a:latin typeface="+mn-ea"/>
              </a:rPr>
              <a:t>딥러닝 영상분할 기술 적용</a:t>
            </a: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</a:rPr>
              <a:t> 및 분할 </a:t>
            </a:r>
            <a:r>
              <a:rPr lang="ko-KR" altLang="en-US" sz="1200" b="1" dirty="0">
                <a:ln w="0"/>
                <a:solidFill>
                  <a:schemeClr val="tx1"/>
                </a:solidFill>
                <a:latin typeface="+mn-ea"/>
              </a:rPr>
              <a:t>면적 변화량 측정</a:t>
            </a:r>
            <a:r>
              <a:rPr lang="ko-KR" altLang="en-US" sz="1200" dirty="0">
                <a:ln w="0"/>
                <a:solidFill>
                  <a:schemeClr val="tx1"/>
                </a:solidFill>
                <a:latin typeface="+mn-ea"/>
              </a:rPr>
              <a:t>을 통해 긴급 상황 판단</a:t>
            </a:r>
            <a:endParaRPr lang="en-US" altLang="ko-KR" sz="1200" dirty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A30903B-8BD8-387D-B528-B44BA536A65B}"/>
              </a:ext>
            </a:extLst>
          </p:cNvPr>
          <p:cNvSpPr/>
          <p:nvPr/>
        </p:nvSpPr>
        <p:spPr>
          <a:xfrm>
            <a:off x="671119" y="4492029"/>
            <a:ext cx="1568742" cy="2852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개선 방법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540C3C8-E8D0-FCA9-A6F6-68EC8F906AA2}"/>
              </a:ext>
            </a:extLst>
          </p:cNvPr>
          <p:cNvSpPr/>
          <p:nvPr/>
        </p:nvSpPr>
        <p:spPr>
          <a:xfrm>
            <a:off x="758013" y="5455244"/>
            <a:ext cx="931178" cy="28522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1st STEP 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C78DE7-E4B4-A069-1ED7-5B877EECBADA}"/>
              </a:ext>
            </a:extLst>
          </p:cNvPr>
          <p:cNvSpPr/>
          <p:nvPr/>
        </p:nvSpPr>
        <p:spPr>
          <a:xfrm>
            <a:off x="758013" y="5916227"/>
            <a:ext cx="931178" cy="28522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2nd STEP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319D3AA-FD49-92BC-2527-5D36239E584F}"/>
              </a:ext>
            </a:extLst>
          </p:cNvPr>
          <p:cNvSpPr/>
          <p:nvPr/>
        </p:nvSpPr>
        <p:spPr>
          <a:xfrm>
            <a:off x="1756302" y="5455244"/>
            <a:ext cx="5483397" cy="285225"/>
          </a:xfrm>
          <a:prstGeom prst="roundRect">
            <a:avLst>
              <a:gd name="adj" fmla="val 44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0"/>
                <a:solidFill>
                  <a:schemeClr val="tx1"/>
                </a:solidFill>
                <a:latin typeface="+mn-ea"/>
              </a:rPr>
              <a:t>YOLO Segmentation </a:t>
            </a:r>
            <a:r>
              <a:rPr lang="ko-KR" altLang="en-US" sz="1100" dirty="0">
                <a:ln w="0"/>
                <a:solidFill>
                  <a:schemeClr val="tx1"/>
                </a:solidFill>
                <a:latin typeface="+mn-ea"/>
              </a:rPr>
              <a:t>적용하여 </a:t>
            </a:r>
            <a:r>
              <a:rPr lang="en-US" altLang="ko-KR" sz="1100" dirty="0">
                <a:ln w="0"/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100" dirty="0">
                <a:ln w="0"/>
                <a:solidFill>
                  <a:schemeClr val="tx1"/>
                </a:solidFill>
                <a:latin typeface="+mn-ea"/>
              </a:rPr>
              <a:t>물</a:t>
            </a:r>
            <a:r>
              <a:rPr lang="en-US" altLang="ko-KR" sz="1100" dirty="0">
                <a:ln w="0"/>
                <a:solidFill>
                  <a:schemeClr val="tx1"/>
                </a:solidFill>
                <a:latin typeface="+mn-ea"/>
              </a:rPr>
              <a:t>＇</a:t>
            </a:r>
            <a:r>
              <a:rPr lang="ko-KR" altLang="en-US" sz="1100" dirty="0">
                <a:ln w="0"/>
                <a:solidFill>
                  <a:schemeClr val="tx1"/>
                </a:solidFill>
                <a:latin typeface="+mn-ea"/>
              </a:rPr>
              <a:t>에 대한 객체 탐지 및 분할</a:t>
            </a:r>
            <a:endParaRPr lang="en-US" altLang="ko-KR" sz="1100" dirty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0B93111-2CBC-8AC3-C4CA-D90DEF44F2F1}"/>
              </a:ext>
            </a:extLst>
          </p:cNvPr>
          <p:cNvSpPr/>
          <p:nvPr/>
        </p:nvSpPr>
        <p:spPr>
          <a:xfrm>
            <a:off x="1756302" y="5939267"/>
            <a:ext cx="5483397" cy="262185"/>
          </a:xfrm>
          <a:prstGeom prst="roundRect">
            <a:avLst>
              <a:gd name="adj" fmla="val 44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n w="0"/>
                <a:solidFill>
                  <a:schemeClr val="tx1"/>
                </a:solidFill>
                <a:latin typeface="+mn-ea"/>
              </a:rPr>
              <a:t>탐지된 객체의 </a:t>
            </a:r>
            <a:r>
              <a:rPr lang="en-US" altLang="ko-KR" sz="1100" dirty="0">
                <a:ln w="0"/>
                <a:solidFill>
                  <a:schemeClr val="tx1"/>
                </a:solidFill>
                <a:latin typeface="+mn-ea"/>
              </a:rPr>
              <a:t>Segmentation</a:t>
            </a:r>
            <a:r>
              <a:rPr lang="ko-KR" altLang="en-US" sz="1100" dirty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100" dirty="0">
                <a:ln w="0"/>
                <a:solidFill>
                  <a:schemeClr val="tx1"/>
                </a:solidFill>
                <a:latin typeface="+mn-ea"/>
              </a:rPr>
              <a:t>pixel</a:t>
            </a:r>
            <a:r>
              <a:rPr lang="ko-KR" altLang="en-US" sz="1100" dirty="0">
                <a:ln w="0"/>
                <a:solidFill>
                  <a:schemeClr val="tx1"/>
                </a:solidFill>
                <a:latin typeface="+mn-ea"/>
              </a:rPr>
              <a:t> 값의 시간에 대한 변화량 계산 </a:t>
            </a:r>
            <a:r>
              <a:rPr lang="en-US" altLang="ko-KR" sz="1100" dirty="0">
                <a:ln w="0"/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ln w="0"/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긴급상황 판단</a:t>
            </a:r>
            <a:endParaRPr lang="en-US" altLang="ko-KR" sz="1100" dirty="0">
              <a:ln w="0"/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349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08279-FC91-4367-8F99-160554BB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프로젝트의 목적 및 기대효과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4669607D-D1EB-4066-8547-14EBFB9B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A82C769-3E11-4A91-BDE5-E51094D3EA2E}"/>
              </a:ext>
            </a:extLst>
          </p:cNvPr>
          <p:cNvGrpSpPr/>
          <p:nvPr/>
        </p:nvGrpSpPr>
        <p:grpSpPr>
          <a:xfrm>
            <a:off x="430306" y="1221136"/>
            <a:ext cx="5498547" cy="381458"/>
            <a:chOff x="430306" y="1408458"/>
            <a:chExt cx="5498547" cy="38145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C19C334E-5C06-419F-933B-7A82A00F5BC1}"/>
                </a:ext>
              </a:extLst>
            </p:cNvPr>
            <p:cNvSpPr txBox="1"/>
            <p:nvPr/>
          </p:nvSpPr>
          <p:spPr>
            <a:xfrm>
              <a:off x="1304365" y="1443791"/>
              <a:ext cx="462448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프로젝트의 목적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DD97F66-F3AD-49EA-96F9-5EF3D1E9F7A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29FFC353-3C0C-4A23-A3DC-96300FC13355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D29793-2D38-42DD-852E-6DB40E6CF9F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A2AEBD-A37F-461E-925C-D06CA2262E53}"/>
              </a:ext>
            </a:extLst>
          </p:cNvPr>
          <p:cNvSpPr txBox="1"/>
          <p:nvPr/>
        </p:nvSpPr>
        <p:spPr>
          <a:xfrm>
            <a:off x="758012" y="1536022"/>
            <a:ext cx="8436322" cy="88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수해 객체 탐지를 위한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CCTV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영상의 딥러닝 영상 분할 모델 개발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탐지된 수해 면적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(Segmentation)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시간에 따른 변화량을 계산하여 긴급한 수재해 상황 판단</a:t>
            </a:r>
            <a:endParaRPr lang="en-US" altLang="ko-KR" sz="1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C99816-773E-4B3B-958C-7234498ECBA0}"/>
              </a:ext>
            </a:extLst>
          </p:cNvPr>
          <p:cNvGrpSpPr/>
          <p:nvPr/>
        </p:nvGrpSpPr>
        <p:grpSpPr>
          <a:xfrm>
            <a:off x="430304" y="2736467"/>
            <a:ext cx="4993082" cy="381458"/>
            <a:chOff x="430306" y="1408458"/>
            <a:chExt cx="4993082" cy="381458"/>
          </a:xfrm>
        </p:grpSpPr>
        <p:sp>
          <p:nvSpPr>
            <p:cNvPr id="10" name="TextBox 36">
              <a:extLst>
                <a:ext uri="{FF2B5EF4-FFF2-40B4-BE49-F238E27FC236}">
                  <a16:creationId xmlns:a16="http://schemas.microsoft.com/office/drawing/2014/main" id="{18B4F6B5-7440-4063-977A-FF2EEF0BB732}"/>
                </a:ext>
              </a:extLst>
            </p:cNvPr>
            <p:cNvSpPr txBox="1"/>
            <p:nvPr/>
          </p:nvSpPr>
          <p:spPr>
            <a:xfrm>
              <a:off x="1287457" y="1458998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프로젝트의 기대효과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3A96C26-5357-46A9-A517-F4E1BA43AEB2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2" name="사각형: 둥근 위쪽 모서리 24">
                <a:extLst>
                  <a:ext uri="{FF2B5EF4-FFF2-40B4-BE49-F238E27FC236}">
                    <a16:creationId xmlns:a16="http://schemas.microsoft.com/office/drawing/2014/main" id="{C0BD05A5-7C45-4EFB-8602-0F227B18C5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E480D7-219B-4ECC-92A5-A47E1F39259E}"/>
                  </a:ext>
                </a:extLst>
              </p:cNvPr>
              <p:cNvSpPr txBox="1"/>
              <p:nvPr/>
            </p:nvSpPr>
            <p:spPr>
              <a:xfrm>
                <a:off x="6528557" y="6919211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15265E-A0DA-4FC2-8F2A-5006F83FCB75}"/>
              </a:ext>
            </a:extLst>
          </p:cNvPr>
          <p:cNvSpPr txBox="1"/>
          <p:nvPr/>
        </p:nvSpPr>
        <p:spPr>
          <a:xfrm>
            <a:off x="758011" y="3086379"/>
            <a:ext cx="5570901" cy="3046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시</a:t>
            </a:r>
            <a:r>
              <a:rPr lang="ko-KR" altLang="en-US" sz="1400" dirty="0" err="1">
                <a:sym typeface="Wingdings" panose="05000000000000000000" pitchFamily="2" charset="2"/>
              </a:rPr>
              <a:t>도의</a:t>
            </a:r>
            <a:r>
              <a:rPr lang="ko-KR" altLang="en-US" sz="1400" dirty="0">
                <a:sym typeface="Wingdings" panose="05000000000000000000" pitchFamily="2" charset="2"/>
              </a:rPr>
              <a:t> 재해 대응 </a:t>
            </a:r>
            <a:r>
              <a:rPr lang="ko-KR" altLang="en-US" sz="1400" dirty="0"/>
              <a:t>시스템 개발에 활용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인명 및 재산 피해 감소</a:t>
            </a:r>
            <a:endParaRPr lang="en-US" altLang="ko-KR" sz="1400" dirty="0"/>
          </a:p>
          <a:p>
            <a:pPr marL="180000" indent="-180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기존 관제요원의 업무 경감 및 행정인력 소요 감소 및 인력재배치를 통한 행정비용 절감효과</a:t>
            </a:r>
            <a:endParaRPr lang="en-US" altLang="ko-KR" sz="1400" dirty="0"/>
          </a:p>
          <a:p>
            <a:pPr marL="180000" indent="-180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24</a:t>
            </a:r>
            <a:r>
              <a:rPr lang="ko-KR" altLang="en-US" sz="1400" dirty="0"/>
              <a:t>시간 빈틈없는 감시 가능하고 객관적 기준에 의한 판단으로 일관성 유지 </a:t>
            </a:r>
            <a:endParaRPr lang="en-US" altLang="ko-KR" sz="1400" dirty="0"/>
          </a:p>
          <a:p>
            <a:pPr marL="180000" indent="-180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기존</a:t>
            </a:r>
            <a:r>
              <a:rPr lang="en-US" altLang="ko-KR" sz="1400" dirty="0"/>
              <a:t>CCTV</a:t>
            </a:r>
            <a:r>
              <a:rPr lang="ko-KR" altLang="en-US" sz="1400" dirty="0"/>
              <a:t>활용을 통한 저렴한 구축 비용 및 데이터의 선택적 저장으로 운영 비용 절감</a:t>
            </a:r>
            <a:endParaRPr lang="en-US" altLang="ko-KR" sz="14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8ED473-9EDB-447D-95EE-8F10F13CBB39}"/>
              </a:ext>
            </a:extLst>
          </p:cNvPr>
          <p:cNvGrpSpPr/>
          <p:nvPr/>
        </p:nvGrpSpPr>
        <p:grpSpPr>
          <a:xfrm>
            <a:off x="6025225" y="3805626"/>
            <a:ext cx="5408763" cy="1261579"/>
            <a:chOff x="3743864" y="3741443"/>
            <a:chExt cx="6711352" cy="175570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334B91D-5EE5-4554-9E4C-CDE300C3AB3D}"/>
                </a:ext>
              </a:extLst>
            </p:cNvPr>
            <p:cNvSpPr/>
            <p:nvPr/>
          </p:nvSpPr>
          <p:spPr>
            <a:xfrm>
              <a:off x="3743864" y="4151019"/>
              <a:ext cx="2107407" cy="99924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딥러닝 감시 체계</a:t>
              </a:r>
            </a:p>
          </p:txBody>
        </p:sp>
        <p:sp>
          <p:nvSpPr>
            <p:cNvPr id="16" name="모서리가 둥근 직사각형 3">
              <a:extLst>
                <a:ext uri="{FF2B5EF4-FFF2-40B4-BE49-F238E27FC236}">
                  <a16:creationId xmlns:a16="http://schemas.microsoft.com/office/drawing/2014/main" id="{862B5583-AA38-4D5F-8932-C71DE11429E5}"/>
                </a:ext>
              </a:extLst>
            </p:cNvPr>
            <p:cNvSpPr/>
            <p:nvPr/>
          </p:nvSpPr>
          <p:spPr>
            <a:xfrm>
              <a:off x="7712016" y="3741443"/>
              <a:ext cx="2743200" cy="468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인명 및 재산 손실 저감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22">
              <a:extLst>
                <a:ext uri="{FF2B5EF4-FFF2-40B4-BE49-F238E27FC236}">
                  <a16:creationId xmlns:a16="http://schemas.microsoft.com/office/drawing/2014/main" id="{3AABE972-74C9-44CE-95AC-2FFD066271D5}"/>
                </a:ext>
              </a:extLst>
            </p:cNvPr>
            <p:cNvSpPr/>
            <p:nvPr/>
          </p:nvSpPr>
          <p:spPr>
            <a:xfrm>
              <a:off x="7712015" y="4385296"/>
              <a:ext cx="2743200" cy="468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행정비용 절감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23">
              <a:extLst>
                <a:ext uri="{FF2B5EF4-FFF2-40B4-BE49-F238E27FC236}">
                  <a16:creationId xmlns:a16="http://schemas.microsoft.com/office/drawing/2014/main" id="{6168267F-6E15-4CC3-9040-F829D36771F3}"/>
                </a:ext>
              </a:extLst>
            </p:cNvPr>
            <p:cNvSpPr/>
            <p:nvPr/>
          </p:nvSpPr>
          <p:spPr>
            <a:xfrm>
              <a:off x="7712014" y="5029149"/>
              <a:ext cx="2743200" cy="468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구축 및 운영 비용 절감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오른쪽 화살표 4">
              <a:extLst>
                <a:ext uri="{FF2B5EF4-FFF2-40B4-BE49-F238E27FC236}">
                  <a16:creationId xmlns:a16="http://schemas.microsoft.com/office/drawing/2014/main" id="{FB10B130-FAE2-4A86-B657-E486448E8CE6}"/>
                </a:ext>
              </a:extLst>
            </p:cNvPr>
            <p:cNvSpPr/>
            <p:nvPr/>
          </p:nvSpPr>
          <p:spPr>
            <a:xfrm rot="20694783">
              <a:off x="5868107" y="4231664"/>
              <a:ext cx="1746972" cy="1582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오른쪽 화살표 25">
              <a:extLst>
                <a:ext uri="{FF2B5EF4-FFF2-40B4-BE49-F238E27FC236}">
                  <a16:creationId xmlns:a16="http://schemas.microsoft.com/office/drawing/2014/main" id="{6D9D096A-C1F2-4080-876D-A988471B82AC}"/>
                </a:ext>
              </a:extLst>
            </p:cNvPr>
            <p:cNvSpPr/>
            <p:nvPr/>
          </p:nvSpPr>
          <p:spPr>
            <a:xfrm>
              <a:off x="5908156" y="4558399"/>
              <a:ext cx="1746972" cy="1582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" name="오른쪽 화살표 32">
              <a:extLst>
                <a:ext uri="{FF2B5EF4-FFF2-40B4-BE49-F238E27FC236}">
                  <a16:creationId xmlns:a16="http://schemas.microsoft.com/office/drawing/2014/main" id="{A170C79B-6FD1-4355-9C94-70519E32592E}"/>
                </a:ext>
              </a:extLst>
            </p:cNvPr>
            <p:cNvSpPr/>
            <p:nvPr/>
          </p:nvSpPr>
          <p:spPr>
            <a:xfrm rot="881769">
              <a:off x="5869117" y="4885911"/>
              <a:ext cx="1746972" cy="1582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72264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6F120-DC75-4281-810A-5A138FC2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관련 연구</a:t>
            </a:r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E27868-083A-4F46-A972-7D07EE88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44B8B8-7106-492F-B0A1-9C5DC9129A63}"/>
              </a:ext>
            </a:extLst>
          </p:cNvPr>
          <p:cNvGrpSpPr/>
          <p:nvPr/>
        </p:nvGrpSpPr>
        <p:grpSpPr>
          <a:xfrm>
            <a:off x="430306" y="1404000"/>
            <a:ext cx="6483448" cy="381458"/>
            <a:chOff x="430306" y="1408458"/>
            <a:chExt cx="5418863" cy="381458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9BEE3B0E-0152-412C-8371-2CAFB03F36F7}"/>
                </a:ext>
              </a:extLst>
            </p:cNvPr>
            <p:cNvSpPr txBox="1"/>
            <p:nvPr/>
          </p:nvSpPr>
          <p:spPr>
            <a:xfrm>
              <a:off x="1304363" y="1443791"/>
              <a:ext cx="454480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CNN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이용한 침수 분류 및 홍수위험도 분류 기술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A5D5146-443C-4610-ABD7-925D7AC2F12E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5687DC39-CC14-4545-8A07-304635962CDE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FF1DEC-3B42-4713-B5D3-E738D2BDEA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AC2240C-2D7B-468A-0163-C7C3DBD0210F}"/>
              </a:ext>
            </a:extLst>
          </p:cNvPr>
          <p:cNvSpPr/>
          <p:nvPr/>
        </p:nvSpPr>
        <p:spPr>
          <a:xfrm>
            <a:off x="1047806" y="2223432"/>
            <a:ext cx="6997236" cy="1400611"/>
          </a:xfrm>
          <a:prstGeom prst="roundRect">
            <a:avLst>
              <a:gd name="adj" fmla="val 4472"/>
            </a:avLst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하천이 아닌 도로 및 실외환경 이미지의 침수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판별 딥러닝 모델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(CNN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기반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</a:t>
            </a: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82,000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개 이미지로 학습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ResNet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등의 네트워크를 이용하여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침수판별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모델 구축</a:t>
            </a:r>
            <a:endParaRPr lang="en-US" altLang="ko-KR" sz="12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다른 네트워크보다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ResNet-50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의 정확도가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87.5%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로 가장 높음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침수 유무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침수 판단 여부는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가능하겠으나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시급을 다투는 재난 상황에 사용할 수 없음</a:t>
            </a:r>
            <a:endParaRPr lang="en-US" altLang="ko-KR" sz="1200" b="1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C6582C-BD42-396C-188B-FBF8B9F22B01}"/>
              </a:ext>
            </a:extLst>
          </p:cNvPr>
          <p:cNvSpPr/>
          <p:nvPr/>
        </p:nvSpPr>
        <p:spPr>
          <a:xfrm>
            <a:off x="1047806" y="2005318"/>
            <a:ext cx="3489820" cy="28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CNN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을 이용한 침수감지 기술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김길호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173CB4-7384-7D10-ACE5-E6BD54A72CA2}"/>
              </a:ext>
            </a:extLst>
          </p:cNvPr>
          <p:cNvSpPr/>
          <p:nvPr/>
        </p:nvSpPr>
        <p:spPr>
          <a:xfrm>
            <a:off x="1047806" y="4283248"/>
            <a:ext cx="6997236" cy="1723269"/>
          </a:xfrm>
          <a:prstGeom prst="roundRect">
            <a:avLst>
              <a:gd name="adj" fmla="val 4472"/>
            </a:avLst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강우량과 수위데이터를 이용한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K-mean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클러스터링 및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CNN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분류</a:t>
            </a:r>
            <a:endParaRPr lang="en-US" altLang="ko-KR" sz="12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K-mean Clustering : CNN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분류모델 학습을 위한 각 데이터의 레이블 생성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4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개의 군집</a:t>
            </a:r>
            <a:endParaRPr lang="en-US" altLang="ko-KR" sz="12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CNN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분류정확도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0.9712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DN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기반 분류모델보다 우수</a:t>
            </a:r>
            <a:endParaRPr lang="en-US" altLang="ko-KR" sz="12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실제 상황의 복잡성을 제대로 분류할 수 없음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. </a:t>
            </a:r>
            <a:b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홍수 위험도 판단을 위한 단순 군집화가 아닌 정밀한 연구를 통한 기준 마련이 필요</a:t>
            </a:r>
            <a:endParaRPr lang="en-US" altLang="ko-KR" sz="12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F52EA5-54CC-5ED3-9275-1AEA4948765E}"/>
              </a:ext>
            </a:extLst>
          </p:cNvPr>
          <p:cNvSpPr/>
          <p:nvPr/>
        </p:nvSpPr>
        <p:spPr>
          <a:xfrm>
            <a:off x="1047806" y="4065134"/>
            <a:ext cx="5167038" cy="28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홍수위험도 판별을 위한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CNN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기반 분류 모델 구현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조민우 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38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4BEEB-8856-4BDB-BB25-2A9DCC48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관련 연구</a:t>
            </a:r>
            <a:r>
              <a:rPr lang="en-US" altLang="ko-KR" b="1" dirty="0"/>
              <a:t>(2)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8599D0-47A8-4B8A-891C-34F3CAD0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7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478618-059B-4A14-97DC-02A153AAA6BD}"/>
              </a:ext>
            </a:extLst>
          </p:cNvPr>
          <p:cNvGrpSpPr/>
          <p:nvPr/>
        </p:nvGrpSpPr>
        <p:grpSpPr>
          <a:xfrm>
            <a:off x="430306" y="1404000"/>
            <a:ext cx="3895805" cy="381458"/>
            <a:chOff x="430306" y="1408458"/>
            <a:chExt cx="3895805" cy="381458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B165F0FC-C6F9-47E3-BE28-85C08D0467FA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홍수 위험도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5BE62A9-7581-4DE1-930E-975BD4A6C20F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7" name="사각형: 둥근 위쪽 모서리 6">
                <a:extLst>
                  <a:ext uri="{FF2B5EF4-FFF2-40B4-BE49-F238E27FC236}">
                    <a16:creationId xmlns:a16="http://schemas.microsoft.com/office/drawing/2014/main" id="{237206CE-2BA1-4AC2-8946-D1BB8A0F34E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D4C19A-3119-41E5-8C2A-9484DBD4390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E4527B7-35FD-4C56-AFA4-D018541C148B}"/>
              </a:ext>
            </a:extLst>
          </p:cNvPr>
          <p:cNvSpPr txBox="1"/>
          <p:nvPr/>
        </p:nvSpPr>
        <p:spPr>
          <a:xfrm>
            <a:off x="758012" y="1834621"/>
            <a:ext cx="7970264" cy="777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8CC11-6CB6-E9A4-81F2-25030343C590}"/>
              </a:ext>
            </a:extLst>
          </p:cNvPr>
          <p:cNvSpPr/>
          <p:nvPr/>
        </p:nvSpPr>
        <p:spPr>
          <a:xfrm>
            <a:off x="1061100" y="2268983"/>
            <a:ext cx="6997236" cy="1707794"/>
          </a:xfrm>
          <a:prstGeom prst="roundRect">
            <a:avLst>
              <a:gd name="adj" fmla="val 4472"/>
            </a:avLst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한강의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분 단위 수위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강수량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유량 데이터를 활용해 홍수 예측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옵티마이저로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Adam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의 성능이 우수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손실함수는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‘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mse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에서 높은 정확도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시퀀스 길이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18,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예측 지점의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시간 후가 가장 적합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.(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수위 예측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실제 사용할 수 있는 예측성능은 보이지 못함</a:t>
            </a:r>
            <a:endParaRPr lang="en-US" altLang="ko-KR" sz="12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긴급한 상황 탐지가 아닌 수위에 대한 단기 예측을 위한 방법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7ADEDE7-7D22-4DEC-E199-32271789A272}"/>
              </a:ext>
            </a:extLst>
          </p:cNvPr>
          <p:cNvSpPr/>
          <p:nvPr/>
        </p:nvSpPr>
        <p:spPr>
          <a:xfrm>
            <a:off x="1061099" y="2050869"/>
            <a:ext cx="4432183" cy="28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딥러닝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LSTM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을 이용한 홍수 예측 시스템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최영복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B76791-1AAC-D70F-51BF-D51A651CE292}"/>
              </a:ext>
            </a:extLst>
          </p:cNvPr>
          <p:cNvSpPr/>
          <p:nvPr/>
        </p:nvSpPr>
        <p:spPr>
          <a:xfrm>
            <a:off x="1047529" y="4333469"/>
            <a:ext cx="6997236" cy="1400611"/>
          </a:xfrm>
          <a:prstGeom prst="roundRect">
            <a:avLst>
              <a:gd name="adj" fmla="val 4472"/>
            </a:avLst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두 선행논문 유사한 방법 사용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데이터의 수집 지역만 다름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수위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유량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(+</a:t>
            </a:r>
            <a:r>
              <a:rPr lang="el-GR" altLang="ko-KR" sz="1200" dirty="0">
                <a:solidFill>
                  <a:schemeClr val="tx1"/>
                </a:solidFill>
                <a:latin typeface="+mn-ea"/>
              </a:rPr>
              <a:t>α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데이터를 학습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과거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(3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시간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vs20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시간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데이터를 통해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시간 후 수위 예측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현장에서 운영할 수 있으나 예측 정확도 문제는 발생할 수 있음</a:t>
            </a:r>
            <a:b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기후가 변하는 환경에서 과거데이터로 학습하는 것이 효과적일 것인지는 의문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5206AD7-EC55-8296-9928-1A0F8B86E858}"/>
              </a:ext>
            </a:extLst>
          </p:cNvPr>
          <p:cNvSpPr/>
          <p:nvPr/>
        </p:nvSpPr>
        <p:spPr>
          <a:xfrm>
            <a:off x="1047528" y="4115355"/>
            <a:ext cx="5385790" cy="2852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GRU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를 활용한 실시간 홍수 관리 시스템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조민우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864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81E93-886F-4341-B415-CAB89D2D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데이터셋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9E06F3-0C54-4423-940A-9649D112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8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FE1D54-433A-47E0-85EC-E86AA814FC6A}"/>
              </a:ext>
            </a:extLst>
          </p:cNvPr>
          <p:cNvGrpSpPr/>
          <p:nvPr/>
        </p:nvGrpSpPr>
        <p:grpSpPr>
          <a:xfrm>
            <a:off x="485290" y="1093449"/>
            <a:ext cx="3895805" cy="381458"/>
            <a:chOff x="430306" y="1408458"/>
            <a:chExt cx="3895805" cy="381458"/>
          </a:xfrm>
        </p:grpSpPr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C1E1DB18-5E3E-445C-8EB8-3D8F0F5D23D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수집 데이터 개요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E2CC8DF-09CC-4C9B-9DE6-7B83A70A793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7" name="사각형: 둥근 위쪽 모서리 24">
                <a:extLst>
                  <a:ext uri="{FF2B5EF4-FFF2-40B4-BE49-F238E27FC236}">
                    <a16:creationId xmlns:a16="http://schemas.microsoft.com/office/drawing/2014/main" id="{637D2706-FA5E-4C21-87D1-93B899859667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A790A5-A06F-459F-B08F-142C1806F83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273231D-1ACE-4F19-9688-5D3C080C987C}"/>
              </a:ext>
            </a:extLst>
          </p:cNvPr>
          <p:cNvSpPr txBox="1"/>
          <p:nvPr/>
        </p:nvSpPr>
        <p:spPr>
          <a:xfrm>
            <a:off x="952414" y="1524483"/>
            <a:ext cx="5124229" cy="230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학습데이터 출처 </a:t>
            </a:r>
            <a:r>
              <a:rPr lang="en-US" altLang="ko-KR" sz="1400" dirty="0">
                <a:latin typeface="+mn-ea"/>
              </a:rPr>
              <a:t>: AI Hub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데이터명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태풍 및 홍수로 인한 피해 및 위험 데이터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데이터형식 </a:t>
            </a:r>
            <a:r>
              <a:rPr lang="en-US" altLang="ko-KR" sz="1400" dirty="0">
                <a:latin typeface="+mn-ea"/>
              </a:rPr>
              <a:t>: jpg(</a:t>
            </a:r>
            <a:r>
              <a:rPr lang="ko-KR" altLang="en-US" sz="1400" dirty="0" err="1">
                <a:latin typeface="+mn-ea"/>
              </a:rPr>
              <a:t>칼라이미지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이미지파일 </a:t>
            </a:r>
            <a:r>
              <a:rPr lang="en-US" altLang="ko-KR" sz="1400" dirty="0">
                <a:latin typeface="+mn-ea"/>
              </a:rPr>
              <a:t>: 333,828</a:t>
            </a:r>
            <a:r>
              <a:rPr lang="ko-KR" altLang="en-US" sz="1400" dirty="0">
                <a:latin typeface="+mn-ea"/>
              </a:rPr>
              <a:t>장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이미지크기 </a:t>
            </a:r>
            <a:r>
              <a:rPr lang="en-US" altLang="ko-KR" sz="1400" dirty="0">
                <a:latin typeface="+mn-ea"/>
              </a:rPr>
              <a:t>: 1920 * 1080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라벨링유형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폴리곤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바운딩박스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라벨링형식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JSON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데이터구축년도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 err="1">
                <a:latin typeface="+mn-ea"/>
              </a:rPr>
              <a:t>구축량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2021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/212GB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ABB271-58C9-43A7-BC70-D884B4518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25" y="1010158"/>
            <a:ext cx="4772025" cy="28412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FE92F5-7A01-426B-B5F7-850E97FD7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2"/>
          <a:stretch/>
        </p:blipFill>
        <p:spPr>
          <a:xfrm>
            <a:off x="5777225" y="3876163"/>
            <a:ext cx="4772025" cy="27778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35B949-8139-CB4B-1F3E-FCFD8B42C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12" y="4068703"/>
            <a:ext cx="4477110" cy="252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C0409-20D2-4FE3-9BEA-E2107B5A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데이터셋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7982E2-C6A8-4F27-93CC-0EFA855B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0EAC9-C91E-4151-87C9-3D7B334DC9EC}"/>
              </a:ext>
            </a:extLst>
          </p:cNvPr>
          <p:cNvSpPr txBox="1"/>
          <p:nvPr/>
        </p:nvSpPr>
        <p:spPr>
          <a:xfrm>
            <a:off x="875278" y="1679235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라벨링</a:t>
            </a:r>
            <a:r>
              <a:rPr lang="ko-KR" altLang="en-US" dirty="0"/>
              <a:t> 분류기준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6684C0-1D8D-6559-6C9F-0B638472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35" y="2029210"/>
            <a:ext cx="3572973" cy="2756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E4081D-79D9-0297-7279-A59DFDE25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42" y="2091319"/>
            <a:ext cx="3932323" cy="4089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32FBD4-3ED2-EE0C-33BD-212E7F8C45F6}"/>
              </a:ext>
            </a:extLst>
          </p:cNvPr>
          <p:cNvSpPr txBox="1"/>
          <p:nvPr/>
        </p:nvSpPr>
        <p:spPr>
          <a:xfrm>
            <a:off x="8455746" y="2024409"/>
            <a:ext cx="3756838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Supercategory</a:t>
            </a:r>
            <a:endParaRPr lang="en-US" altLang="ko-KR" sz="1400" dirty="0">
              <a:latin typeface="+mn-ea"/>
            </a:endParaRP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가지로 구분</a:t>
            </a:r>
            <a:endParaRPr lang="en-US" altLang="ko-KR" sz="1400" dirty="0">
              <a:latin typeface="+mn-ea"/>
            </a:endParaRP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city, common, river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Category</a:t>
            </a: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38</a:t>
            </a:r>
            <a:r>
              <a:rPr lang="ko-KR" altLang="en-US" sz="1400" dirty="0">
                <a:latin typeface="+mn-ea"/>
              </a:rPr>
              <a:t>개 </a:t>
            </a:r>
            <a:r>
              <a:rPr lang="en-US" altLang="ko-KR" sz="1400" dirty="0">
                <a:latin typeface="+mn-ea"/>
              </a:rPr>
              <a:t>category</a:t>
            </a: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카테고리는 개별 객체를 나타내며</a:t>
            </a:r>
            <a:r>
              <a:rPr lang="en-US" altLang="ko-KR" sz="1400" dirty="0">
                <a:latin typeface="+mn-ea"/>
              </a:rPr>
              <a:t>, segmentation </a:t>
            </a:r>
            <a:r>
              <a:rPr lang="ko-KR" altLang="en-US" sz="1400" dirty="0">
                <a:latin typeface="+mn-ea"/>
              </a:rPr>
              <a:t>값을 갖고 있음</a:t>
            </a:r>
            <a:endParaRPr lang="en-US" altLang="ko-KR" sz="1400" dirty="0">
              <a:latin typeface="+mn-ea"/>
            </a:endParaRPr>
          </a:p>
          <a:p>
            <a:pPr marL="6372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독립적인 값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총 객체 </a:t>
            </a:r>
            <a:r>
              <a:rPr lang="en-US" altLang="ko-KR" sz="1400" dirty="0">
                <a:latin typeface="+mn-ea"/>
              </a:rPr>
              <a:t>628,600</a:t>
            </a:r>
            <a:r>
              <a:rPr lang="ko-KR" altLang="en-US" sz="1400" dirty="0">
                <a:latin typeface="+mn-ea"/>
              </a:rPr>
              <a:t>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19155-28FD-F57E-10EC-14E7F0761081}"/>
              </a:ext>
            </a:extLst>
          </p:cNvPr>
          <p:cNvSpPr txBox="1"/>
          <p:nvPr/>
        </p:nvSpPr>
        <p:spPr>
          <a:xfrm>
            <a:off x="5169303" y="1655077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카테고리 분류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659669-F679-4216-E562-89FFBBB8B823}"/>
              </a:ext>
            </a:extLst>
          </p:cNvPr>
          <p:cNvGrpSpPr/>
          <p:nvPr/>
        </p:nvGrpSpPr>
        <p:grpSpPr>
          <a:xfrm>
            <a:off x="485290" y="1093449"/>
            <a:ext cx="3895805" cy="381458"/>
            <a:chOff x="430306" y="1408458"/>
            <a:chExt cx="3895805" cy="381458"/>
          </a:xfrm>
        </p:grpSpPr>
        <p:sp>
          <p:nvSpPr>
            <p:cNvPr id="20" name="TextBox 36">
              <a:extLst>
                <a:ext uri="{FF2B5EF4-FFF2-40B4-BE49-F238E27FC236}">
                  <a16:creationId xmlns:a16="http://schemas.microsoft.com/office/drawing/2014/main" id="{3967FB71-D12C-1964-7045-B399B0258398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카테고리 정의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22B643A-45E1-7ED8-880D-1F711C9B2AA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2" name="사각형: 둥근 위쪽 모서리 24">
                <a:extLst>
                  <a:ext uri="{FF2B5EF4-FFF2-40B4-BE49-F238E27FC236}">
                    <a16:creationId xmlns:a16="http://schemas.microsoft.com/office/drawing/2014/main" id="{F10A9FCA-B474-B042-7C3C-F5413C222E09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7B4D5E-74D7-85D4-B241-54F9578C259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0736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9893</TotalTime>
  <Words>1948</Words>
  <Application>Microsoft Office PowerPoint</Application>
  <PresentationFormat>와이드스크린</PresentationFormat>
  <Paragraphs>574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Rix모던고딕 B</vt:lpstr>
      <vt:lpstr>경기천년제목 Light</vt:lpstr>
      <vt:lpstr>경기천년제목V Bold</vt:lpstr>
      <vt:lpstr>맑은 고딕</vt:lpstr>
      <vt:lpstr>Arial</vt:lpstr>
      <vt:lpstr>Calibri</vt:lpstr>
      <vt:lpstr>Calibri Light</vt:lpstr>
      <vt:lpstr>Wingdings</vt:lpstr>
      <vt:lpstr>Office 테마</vt:lpstr>
      <vt:lpstr>딥러닝 영상분할을 이용한 수해 상황 판단</vt:lpstr>
      <vt:lpstr>목 차</vt:lpstr>
      <vt:lpstr>연구의 개요</vt:lpstr>
      <vt:lpstr>연구의 개요</vt:lpstr>
      <vt:lpstr>프로젝트의 목적 및 기대효과</vt:lpstr>
      <vt:lpstr>관련 연구(1)</vt:lpstr>
      <vt:lpstr>관련 연구(2)</vt:lpstr>
      <vt:lpstr>데이터셋</vt:lpstr>
      <vt:lpstr>데이터셋</vt:lpstr>
      <vt:lpstr>연구 방법</vt:lpstr>
      <vt:lpstr>침수면적 분석 모델 개발 방법</vt:lpstr>
      <vt:lpstr>침수면적 분석 모델 개발</vt:lpstr>
      <vt:lpstr>침수면적 분석 모델 개발</vt:lpstr>
      <vt:lpstr>침수면적 분석모델 성능평가</vt:lpstr>
      <vt:lpstr>침수면적 분석모델 성능평가</vt:lpstr>
      <vt:lpstr>침수면적 분석모델 성능평가</vt:lpstr>
      <vt:lpstr>침수면적 분석모델 성능평가</vt:lpstr>
      <vt:lpstr>수해 상황판단 알고리즘 개발</vt:lpstr>
      <vt:lpstr>실험 결과 및 토의</vt:lpstr>
      <vt:lpstr>실험 결과 및 토의</vt:lpstr>
      <vt:lpstr>실험 결과 및 토의</vt:lpstr>
      <vt:lpstr>결론 </vt:lpstr>
      <vt:lpstr>PowerPoint 프레젠테이션</vt:lpstr>
      <vt:lpstr>모델 비교(추가)</vt:lpstr>
      <vt:lpstr>DATASET</vt:lpstr>
      <vt:lpstr>DATASET</vt:lpstr>
      <vt:lpstr>침수면적 분석모델 성능평가</vt:lpstr>
      <vt:lpstr>침수면적 분석모델 성능평가</vt:lpstr>
      <vt:lpstr>침수면적 분석모델 성능평가</vt:lpstr>
      <vt:lpstr>침수면적 분석모델 성능평가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2. 분류-회귀 모델</dc:title>
  <dc:creator>Happy Home</dc:creator>
  <cp:lastModifiedBy>Jame Lim</cp:lastModifiedBy>
  <cp:revision>45</cp:revision>
  <dcterms:created xsi:type="dcterms:W3CDTF">2023-05-14T08:32:19Z</dcterms:created>
  <dcterms:modified xsi:type="dcterms:W3CDTF">2023-12-14T07:04:30Z</dcterms:modified>
</cp:coreProperties>
</file>